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2.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13.xml" ContentType="application/vnd.openxmlformats-officedocument.presentationml.slide+xml"/>
  <Override PartName="/ppt/slides/slide7.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4.xml" ContentType="application/vnd.openxmlformats-officedocument.presentationml.slideLayout+xml"/>
  <Override PartName="/ppt/notesSlides/notesSlide1.xml" ContentType="application/vnd.openxmlformats-officedocument.presentationml.notesSlide+xml"/>
  <Override PartName="/ppt/slideLayouts/slideLayout16.xml" ContentType="application/vnd.openxmlformats-officedocument.presentationml.slideLayout+xml"/>
  <Override PartName="/ppt/slideLayouts/slideLayout13.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02" r:id="rId1"/>
  </p:sldMasterIdLst>
  <p:notesMasterIdLst>
    <p:notesMasterId r:id="rId15"/>
  </p:notesMasterIdLst>
  <p:sldIdLst>
    <p:sldId id="256" r:id="rId2"/>
    <p:sldId id="280" r:id="rId3"/>
    <p:sldId id="264" r:id="rId4"/>
    <p:sldId id="271" r:id="rId5"/>
    <p:sldId id="279" r:id="rId6"/>
    <p:sldId id="257" r:id="rId7"/>
    <p:sldId id="265" r:id="rId8"/>
    <p:sldId id="273" r:id="rId9"/>
    <p:sldId id="278" r:id="rId10"/>
    <p:sldId id="274" r:id="rId11"/>
    <p:sldId id="270" r:id="rId12"/>
    <p:sldId id="262" r:id="rId13"/>
    <p:sldId id="275" r:id="rId14"/>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31" autoAdjust="0"/>
    <p:restoredTop sz="94707" autoAdjust="0"/>
  </p:normalViewPr>
  <p:slideViewPr>
    <p:cSldViewPr>
      <p:cViewPr varScale="1">
        <p:scale>
          <a:sx n="110" d="100"/>
          <a:sy n="110" d="100"/>
        </p:scale>
        <p:origin x="1632" y="10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6434"/>
          </a:xfrm>
          <a:prstGeom prst="rect">
            <a:avLst/>
          </a:prstGeom>
        </p:spPr>
        <p:txBody>
          <a:bodyPr vert="horz" lIns="92446" tIns="46223" rIns="92446" bIns="46223" rtlCol="0"/>
          <a:lstStyle>
            <a:lvl1pPr algn="r">
              <a:defRPr sz="1200"/>
            </a:lvl1pPr>
          </a:lstStyle>
          <a:p>
            <a:fld id="{EE8E970F-1EB1-47EE-A09E-EFA22284A3A6}" type="datetimeFigureOut">
              <a:rPr lang="en-US" smtClean="0"/>
              <a:t>6/5/2017</a:t>
            </a:fld>
            <a:endParaRPr lang="en-US"/>
          </a:p>
        </p:txBody>
      </p:sp>
      <p:sp>
        <p:nvSpPr>
          <p:cNvPr id="4" name="Slide Image Placeholder 3"/>
          <p:cNvSpPr>
            <a:spLocks noGrp="1" noRot="1" noChangeAspect="1"/>
          </p:cNvSpPr>
          <p:nvPr>
            <p:ph type="sldImg" idx="2"/>
          </p:nvPr>
        </p:nvSpPr>
        <p:spPr>
          <a:xfrm>
            <a:off x="1350963" y="1162050"/>
            <a:ext cx="4179887" cy="313690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73892"/>
            <a:ext cx="5505450" cy="3660458"/>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6433"/>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6433"/>
          </a:xfrm>
          <a:prstGeom prst="rect">
            <a:avLst/>
          </a:prstGeom>
        </p:spPr>
        <p:txBody>
          <a:bodyPr vert="horz" lIns="92446" tIns="46223" rIns="92446" bIns="46223" rtlCol="0" anchor="b"/>
          <a:lstStyle>
            <a:lvl1pPr algn="r">
              <a:defRPr sz="1200"/>
            </a:lvl1pPr>
          </a:lstStyle>
          <a:p>
            <a:fld id="{B148CE21-9F69-497E-9E9F-D59557FEBDA7}" type="slidenum">
              <a:rPr lang="en-US" smtClean="0"/>
              <a:t>‹#›</a:t>
            </a:fld>
            <a:endParaRPr lang="en-US"/>
          </a:p>
        </p:txBody>
      </p:sp>
    </p:spTree>
    <p:extLst>
      <p:ext uri="{BB962C8B-B14F-4D97-AF65-F5344CB8AC3E}">
        <p14:creationId xmlns:p14="http://schemas.microsoft.com/office/powerpoint/2010/main" val="6212989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148CE21-9F69-497E-9E9F-D59557FEBDA7}" type="slidenum">
              <a:rPr lang="en-US" smtClean="0"/>
              <a:t>11</a:t>
            </a:fld>
            <a:endParaRPr lang="en-US"/>
          </a:p>
        </p:txBody>
      </p:sp>
    </p:spTree>
    <p:extLst>
      <p:ext uri="{BB962C8B-B14F-4D97-AF65-F5344CB8AC3E}">
        <p14:creationId xmlns:p14="http://schemas.microsoft.com/office/powerpoint/2010/main" val="800898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BF49DAA-1FB2-4503-8BCC-CEEECBDACDCA}" type="datetimeFigureOut">
              <a:rPr lang="en-US" smtClean="0"/>
              <a:t>6/5/2017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9801D5-786C-485E-93DC-813E0B03CABA}" type="slidenum">
              <a:rPr lang="en-US" smtClean="0"/>
              <a:t>‹#›</a:t>
            </a:fld>
            <a:endParaRPr lang="en-US"/>
          </a:p>
        </p:txBody>
      </p:sp>
    </p:spTree>
    <p:extLst>
      <p:ext uri="{BB962C8B-B14F-4D97-AF65-F5344CB8AC3E}">
        <p14:creationId xmlns:p14="http://schemas.microsoft.com/office/powerpoint/2010/main" val="2650141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F49DAA-1FB2-4503-8BCC-CEEECBDACDCA}" type="datetimeFigureOut">
              <a:rPr lang="en-US" smtClean="0"/>
              <a:t>6/5/2017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9801D5-786C-485E-93DC-813E0B03CABA}" type="slidenum">
              <a:rPr lang="en-US" smtClean="0"/>
              <a:t>‹#›</a:t>
            </a:fld>
            <a:endParaRPr lang="en-US"/>
          </a:p>
        </p:txBody>
      </p:sp>
    </p:spTree>
    <p:extLst>
      <p:ext uri="{BB962C8B-B14F-4D97-AF65-F5344CB8AC3E}">
        <p14:creationId xmlns:p14="http://schemas.microsoft.com/office/powerpoint/2010/main" val="1779967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F49DAA-1FB2-4503-8BCC-CEEECBDACDCA}" type="datetimeFigureOut">
              <a:rPr lang="en-US" smtClean="0"/>
              <a:t>6/5/2017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9801D5-786C-485E-93DC-813E0B03CABA}"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242083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F49DAA-1FB2-4503-8BCC-CEEECBDACDCA}" type="datetimeFigureOut">
              <a:rPr lang="en-US" smtClean="0"/>
              <a:t>6/5/2017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9801D5-786C-485E-93DC-813E0B03CABA}" type="slidenum">
              <a:rPr lang="en-US" smtClean="0"/>
              <a:t>‹#›</a:t>
            </a:fld>
            <a:endParaRPr lang="en-US"/>
          </a:p>
        </p:txBody>
      </p:sp>
    </p:spTree>
    <p:extLst>
      <p:ext uri="{BB962C8B-B14F-4D97-AF65-F5344CB8AC3E}">
        <p14:creationId xmlns:p14="http://schemas.microsoft.com/office/powerpoint/2010/main" val="1132071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F49DAA-1FB2-4503-8BCC-CEEECBDACDCA}" type="datetimeFigureOut">
              <a:rPr lang="en-US" smtClean="0"/>
              <a:t>6/5/2017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9801D5-786C-485E-93DC-813E0B03CABA}"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994577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F49DAA-1FB2-4503-8BCC-CEEECBDACDCA}" type="datetimeFigureOut">
              <a:rPr lang="en-US" smtClean="0"/>
              <a:t>6/5/2017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9801D5-786C-485E-93DC-813E0B03CABA}" type="slidenum">
              <a:rPr lang="en-US" smtClean="0"/>
              <a:t>‹#›</a:t>
            </a:fld>
            <a:endParaRPr lang="en-US"/>
          </a:p>
        </p:txBody>
      </p:sp>
    </p:spTree>
    <p:extLst>
      <p:ext uri="{BB962C8B-B14F-4D97-AF65-F5344CB8AC3E}">
        <p14:creationId xmlns:p14="http://schemas.microsoft.com/office/powerpoint/2010/main" val="20605637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F49DAA-1FB2-4503-8BCC-CEEECBDACDCA}" type="datetimeFigureOut">
              <a:rPr lang="en-US" smtClean="0"/>
              <a:t>6/5/2017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9801D5-786C-485E-93DC-813E0B03CABA}" type="slidenum">
              <a:rPr lang="en-US" smtClean="0"/>
              <a:t>‹#›</a:t>
            </a:fld>
            <a:endParaRPr lang="en-US"/>
          </a:p>
        </p:txBody>
      </p:sp>
    </p:spTree>
    <p:extLst>
      <p:ext uri="{BB962C8B-B14F-4D97-AF65-F5344CB8AC3E}">
        <p14:creationId xmlns:p14="http://schemas.microsoft.com/office/powerpoint/2010/main" val="17970863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F49DAA-1FB2-4503-8BCC-CEEECBDACDCA}" type="datetimeFigureOut">
              <a:rPr lang="en-US" smtClean="0"/>
              <a:t>6/5/2017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9801D5-786C-485E-93DC-813E0B03CABA}" type="slidenum">
              <a:rPr lang="en-US" smtClean="0"/>
              <a:t>‹#›</a:t>
            </a:fld>
            <a:endParaRPr lang="en-US"/>
          </a:p>
        </p:txBody>
      </p:sp>
    </p:spTree>
    <p:extLst>
      <p:ext uri="{BB962C8B-B14F-4D97-AF65-F5344CB8AC3E}">
        <p14:creationId xmlns:p14="http://schemas.microsoft.com/office/powerpoint/2010/main" val="408703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F49DAA-1FB2-4503-8BCC-CEEECBDACDCA}" type="datetimeFigureOut">
              <a:rPr lang="en-US" smtClean="0"/>
              <a:t>6/5/2017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9801D5-786C-485E-93DC-813E0B03CABA}" type="slidenum">
              <a:rPr lang="en-US" smtClean="0"/>
              <a:t>‹#›</a:t>
            </a:fld>
            <a:endParaRPr lang="en-US"/>
          </a:p>
        </p:txBody>
      </p:sp>
    </p:spTree>
    <p:extLst>
      <p:ext uri="{BB962C8B-B14F-4D97-AF65-F5344CB8AC3E}">
        <p14:creationId xmlns:p14="http://schemas.microsoft.com/office/powerpoint/2010/main" val="496621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F49DAA-1FB2-4503-8BCC-CEEECBDACDCA}" type="datetimeFigureOut">
              <a:rPr lang="en-US" smtClean="0"/>
              <a:t>6/5/2017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9801D5-786C-485E-93DC-813E0B03CABA}" type="slidenum">
              <a:rPr lang="en-US" smtClean="0"/>
              <a:t>‹#›</a:t>
            </a:fld>
            <a:endParaRPr lang="en-US"/>
          </a:p>
        </p:txBody>
      </p:sp>
    </p:spTree>
    <p:extLst>
      <p:ext uri="{BB962C8B-B14F-4D97-AF65-F5344CB8AC3E}">
        <p14:creationId xmlns:p14="http://schemas.microsoft.com/office/powerpoint/2010/main" val="4140079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BF49DAA-1FB2-4503-8BCC-CEEECBDACDCA}" type="datetimeFigureOut">
              <a:rPr lang="en-US" smtClean="0"/>
              <a:t>6/5/2017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9801D5-786C-485E-93DC-813E0B03CABA}" type="slidenum">
              <a:rPr lang="en-US" smtClean="0"/>
              <a:t>‹#›</a:t>
            </a:fld>
            <a:endParaRPr lang="en-US"/>
          </a:p>
        </p:txBody>
      </p:sp>
    </p:spTree>
    <p:extLst>
      <p:ext uri="{BB962C8B-B14F-4D97-AF65-F5344CB8AC3E}">
        <p14:creationId xmlns:p14="http://schemas.microsoft.com/office/powerpoint/2010/main" val="1001982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BF49DAA-1FB2-4503-8BCC-CEEECBDACDCA}" type="datetimeFigureOut">
              <a:rPr lang="en-US" smtClean="0"/>
              <a:t>6/5/2017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9801D5-786C-485E-93DC-813E0B03CABA}" type="slidenum">
              <a:rPr lang="en-US" smtClean="0"/>
              <a:t>‹#›</a:t>
            </a:fld>
            <a:endParaRPr lang="en-US"/>
          </a:p>
        </p:txBody>
      </p:sp>
    </p:spTree>
    <p:extLst>
      <p:ext uri="{BB962C8B-B14F-4D97-AF65-F5344CB8AC3E}">
        <p14:creationId xmlns:p14="http://schemas.microsoft.com/office/powerpoint/2010/main" val="340988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BF49DAA-1FB2-4503-8BCC-CEEECBDACDCA}" type="datetimeFigureOut">
              <a:rPr lang="en-US" smtClean="0"/>
              <a:t>6/5/2017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9801D5-786C-485E-93DC-813E0B03CABA}" type="slidenum">
              <a:rPr lang="en-US" smtClean="0"/>
              <a:t>‹#›</a:t>
            </a:fld>
            <a:endParaRPr lang="en-US"/>
          </a:p>
        </p:txBody>
      </p:sp>
    </p:spTree>
    <p:extLst>
      <p:ext uri="{BB962C8B-B14F-4D97-AF65-F5344CB8AC3E}">
        <p14:creationId xmlns:p14="http://schemas.microsoft.com/office/powerpoint/2010/main" val="1985444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F49DAA-1FB2-4503-8BCC-CEEECBDACDCA}" type="datetimeFigureOut">
              <a:rPr lang="en-US" smtClean="0"/>
              <a:t>6/5/2017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9801D5-786C-485E-93DC-813E0B03CABA}" type="slidenum">
              <a:rPr lang="en-US" smtClean="0"/>
              <a:t>‹#›</a:t>
            </a:fld>
            <a:endParaRPr lang="en-US"/>
          </a:p>
        </p:txBody>
      </p:sp>
    </p:spTree>
    <p:extLst>
      <p:ext uri="{BB962C8B-B14F-4D97-AF65-F5344CB8AC3E}">
        <p14:creationId xmlns:p14="http://schemas.microsoft.com/office/powerpoint/2010/main" val="2918738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F49DAA-1FB2-4503-8BCC-CEEECBDACDCA}" type="datetimeFigureOut">
              <a:rPr lang="en-US" smtClean="0"/>
              <a:t>6/5/2017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9801D5-786C-485E-93DC-813E0B03CABA}" type="slidenum">
              <a:rPr lang="en-US" smtClean="0"/>
              <a:t>‹#›</a:t>
            </a:fld>
            <a:endParaRPr lang="en-US"/>
          </a:p>
        </p:txBody>
      </p:sp>
    </p:spTree>
    <p:extLst>
      <p:ext uri="{BB962C8B-B14F-4D97-AF65-F5344CB8AC3E}">
        <p14:creationId xmlns:p14="http://schemas.microsoft.com/office/powerpoint/2010/main" val="85057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F49DAA-1FB2-4503-8BCC-CEEECBDACDCA}" type="datetimeFigureOut">
              <a:rPr lang="en-US" smtClean="0"/>
              <a:t>6/5/2017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9801D5-786C-485E-93DC-813E0B03CABA}" type="slidenum">
              <a:rPr lang="en-US" smtClean="0"/>
              <a:t>‹#›</a:t>
            </a:fld>
            <a:endParaRPr lang="en-US"/>
          </a:p>
        </p:txBody>
      </p:sp>
    </p:spTree>
    <p:extLst>
      <p:ext uri="{BB962C8B-B14F-4D97-AF65-F5344CB8AC3E}">
        <p14:creationId xmlns:p14="http://schemas.microsoft.com/office/powerpoint/2010/main" val="1572841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BF49DAA-1FB2-4503-8BCC-CEEECBDACDCA}" type="datetimeFigureOut">
              <a:rPr lang="en-US" smtClean="0"/>
              <a:t>6/5/2017</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A49801D5-786C-485E-93DC-813E0B03CABA}" type="slidenum">
              <a:rPr lang="en-US" smtClean="0"/>
              <a:t>‹#›</a:t>
            </a:fld>
            <a:endParaRPr lang="en-US"/>
          </a:p>
        </p:txBody>
      </p:sp>
    </p:spTree>
    <p:extLst>
      <p:ext uri="{BB962C8B-B14F-4D97-AF65-F5344CB8AC3E}">
        <p14:creationId xmlns:p14="http://schemas.microsoft.com/office/powerpoint/2010/main" val="2604877479"/>
      </p:ext>
    </p:extLst>
  </p:cSld>
  <p:clrMap bg1="lt1" tx1="dk1" bg2="lt2" tx2="dk2" accent1="accent1" accent2="accent2" accent3="accent3" accent4="accent4" accent5="accent5" accent6="accent6" hlink="hlink" folHlink="folHlink"/>
  <p:sldLayoutIdLst>
    <p:sldLayoutId id="2147484203" r:id="rId1"/>
    <p:sldLayoutId id="2147484204" r:id="rId2"/>
    <p:sldLayoutId id="2147484205" r:id="rId3"/>
    <p:sldLayoutId id="2147484206" r:id="rId4"/>
    <p:sldLayoutId id="2147484207" r:id="rId5"/>
    <p:sldLayoutId id="2147484208" r:id="rId6"/>
    <p:sldLayoutId id="2147484209" r:id="rId7"/>
    <p:sldLayoutId id="2147484210" r:id="rId8"/>
    <p:sldLayoutId id="2147484211" r:id="rId9"/>
    <p:sldLayoutId id="2147484212" r:id="rId10"/>
    <p:sldLayoutId id="2147484213" r:id="rId11"/>
    <p:sldLayoutId id="2147484214" r:id="rId12"/>
    <p:sldLayoutId id="2147484215" r:id="rId13"/>
    <p:sldLayoutId id="2147484216" r:id="rId14"/>
    <p:sldLayoutId id="2147484217" r:id="rId15"/>
    <p:sldLayoutId id="214748421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ccommodations@nu.edu"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accommodations@nu.edu"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accommodations@nu.ed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nu.edu/sas" TargetMode="External"/><Relationship Id="rId2" Type="http://schemas.openxmlformats.org/officeDocument/2006/relationships/hyperlink" Target="mailto:accommodations@nu.edu" TargetMode="Externa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3" Type="http://schemas.openxmlformats.org/officeDocument/2006/relationships/hyperlink" Target="http://www.nu.edu/sas" TargetMode="External"/><Relationship Id="rId2" Type="http://schemas.openxmlformats.org/officeDocument/2006/relationships/hyperlink" Target="http://form.jotformpro.com/form/50896514527968" TargetMode="External"/><Relationship Id="rId1" Type="http://schemas.openxmlformats.org/officeDocument/2006/relationships/slideLayout" Target="../slideLayouts/slideLayout2.xml"/><Relationship Id="rId4" Type="http://schemas.openxmlformats.org/officeDocument/2006/relationships/hyperlink" Target="mailto:accommodations@nu.edu"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mailto:accommodations@nu.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accommodations@nu.ed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accommodations@nu.edu" TargetMode="External"/><Relationship Id="rId2" Type="http://schemas.openxmlformats.org/officeDocument/2006/relationships/hyperlink" Target="http://www.nu.edu/OurPrograms/StudentServices/accessibility/AccessibilityForms.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accommodations@nu.edu"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accommodations@nu.edu" TargetMode="External"/><Relationship Id="rId2" Type="http://schemas.openxmlformats.org/officeDocument/2006/relationships/hyperlink" Target="http://www.nu.edu/OurPrograms/StudentServices/accessibility/AccessibilityForms.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accommodations@nu.edu" TargetMode="External"/><Relationship Id="rId2" Type="http://schemas.openxmlformats.org/officeDocument/2006/relationships/hyperlink" Target="mailto:accommodation@nu.ed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National University's institution logo.  It is a circle with the words National University inside and a symbol representing a building in the middle.  " title="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05400" y="4110446"/>
            <a:ext cx="1746032" cy="1746032"/>
          </a:xfrm>
          <a:prstGeom prst="rect">
            <a:avLst/>
          </a:prstGeom>
        </p:spPr>
      </p:pic>
      <p:sp>
        <p:nvSpPr>
          <p:cNvPr id="3" name="Subtitle 2"/>
          <p:cNvSpPr>
            <a:spLocks noGrp="1"/>
          </p:cNvSpPr>
          <p:nvPr>
            <p:ph type="subTitle" idx="1"/>
          </p:nvPr>
        </p:nvSpPr>
        <p:spPr>
          <a:xfrm>
            <a:off x="685800" y="4110446"/>
            <a:ext cx="7924800" cy="2362200"/>
          </a:xfrm>
        </p:spPr>
        <p:txBody>
          <a:bodyPr>
            <a:normAutofit fontScale="40000" lnSpcReduction="20000"/>
          </a:bodyPr>
          <a:lstStyle/>
          <a:p>
            <a:pPr algn="l">
              <a:lnSpc>
                <a:spcPct val="120000"/>
              </a:lnSpc>
              <a:spcBef>
                <a:spcPts val="0"/>
              </a:spcBef>
              <a:spcAft>
                <a:spcPts val="0"/>
              </a:spcAft>
            </a:pPr>
            <a:r>
              <a:rPr lang="en-US" sz="4500" dirty="0" smtClean="0">
                <a:solidFill>
                  <a:schemeClr val="tx1"/>
                </a:solidFill>
                <a:latin typeface="Arial" panose="020B0604020202020204" pitchFamily="34" charset="0"/>
                <a:cs typeface="Arial" panose="020B0604020202020204" pitchFamily="34" charset="0"/>
              </a:rPr>
              <a:t>Academic Accommodations Coordinator</a:t>
            </a:r>
          </a:p>
          <a:p>
            <a:pPr algn="l">
              <a:lnSpc>
                <a:spcPct val="120000"/>
              </a:lnSpc>
              <a:spcBef>
                <a:spcPts val="0"/>
              </a:spcBef>
              <a:spcAft>
                <a:spcPts val="0"/>
              </a:spcAft>
            </a:pPr>
            <a:r>
              <a:rPr lang="en-US" sz="4500" dirty="0" smtClean="0">
                <a:solidFill>
                  <a:schemeClr val="tx1"/>
                </a:solidFill>
                <a:latin typeface="Arial" panose="020B0604020202020204" pitchFamily="34" charset="0"/>
                <a:cs typeface="Arial" panose="020B0604020202020204" pitchFamily="34" charset="0"/>
                <a:hlinkClick r:id="rId3"/>
              </a:rPr>
              <a:t>accommodations@nu.edu</a:t>
            </a:r>
            <a:r>
              <a:rPr lang="en-US" sz="4500" dirty="0" smtClean="0">
                <a:solidFill>
                  <a:schemeClr val="tx1"/>
                </a:solidFill>
                <a:latin typeface="Arial" panose="020B0604020202020204" pitchFamily="34" charset="0"/>
                <a:cs typeface="Arial" panose="020B0604020202020204" pitchFamily="34" charset="0"/>
              </a:rPr>
              <a:t> </a:t>
            </a:r>
            <a:endParaRPr lang="en-US" sz="4500" dirty="0">
              <a:solidFill>
                <a:schemeClr val="tx1"/>
              </a:solidFill>
              <a:latin typeface="Arial" panose="020B0604020202020204" pitchFamily="34" charset="0"/>
              <a:cs typeface="Arial" panose="020B0604020202020204" pitchFamily="34" charset="0"/>
            </a:endParaRPr>
          </a:p>
          <a:p>
            <a:pPr algn="l">
              <a:lnSpc>
                <a:spcPct val="120000"/>
              </a:lnSpc>
              <a:spcBef>
                <a:spcPts val="0"/>
              </a:spcBef>
              <a:spcAft>
                <a:spcPts val="0"/>
              </a:spcAft>
            </a:pPr>
            <a:endParaRPr lang="en-US" sz="4500" dirty="0" smtClean="0">
              <a:solidFill>
                <a:schemeClr val="tx1"/>
              </a:solidFill>
              <a:latin typeface="Arial" panose="020B0604020202020204" pitchFamily="34" charset="0"/>
              <a:cs typeface="Arial" panose="020B0604020202020204" pitchFamily="34" charset="0"/>
            </a:endParaRPr>
          </a:p>
          <a:p>
            <a:pPr algn="l">
              <a:lnSpc>
                <a:spcPct val="120000"/>
              </a:lnSpc>
              <a:spcBef>
                <a:spcPts val="0"/>
              </a:spcBef>
              <a:spcAft>
                <a:spcPts val="0"/>
              </a:spcAft>
            </a:pPr>
            <a:r>
              <a:rPr lang="en-US" sz="4500" dirty="0" smtClean="0">
                <a:solidFill>
                  <a:schemeClr val="tx1"/>
                </a:solidFill>
                <a:latin typeface="Arial" panose="020B0604020202020204" pitchFamily="34" charset="0"/>
                <a:cs typeface="Arial" panose="020B0604020202020204" pitchFamily="34" charset="0"/>
              </a:rPr>
              <a:t>National </a:t>
            </a:r>
            <a:r>
              <a:rPr lang="en-US" sz="4500" dirty="0">
                <a:solidFill>
                  <a:schemeClr val="tx1"/>
                </a:solidFill>
                <a:latin typeface="Arial" panose="020B0604020202020204" pitchFamily="34" charset="0"/>
                <a:cs typeface="Arial" panose="020B0604020202020204" pitchFamily="34" charset="0"/>
              </a:rPr>
              <a:t>University</a:t>
            </a:r>
          </a:p>
          <a:p>
            <a:pPr algn="l">
              <a:lnSpc>
                <a:spcPct val="120000"/>
              </a:lnSpc>
              <a:spcBef>
                <a:spcPts val="0"/>
              </a:spcBef>
              <a:spcAft>
                <a:spcPts val="0"/>
              </a:spcAft>
            </a:pPr>
            <a:r>
              <a:rPr lang="en-US" sz="4500" dirty="0" smtClean="0">
                <a:solidFill>
                  <a:schemeClr val="tx1"/>
                </a:solidFill>
                <a:latin typeface="Arial" panose="020B0604020202020204" pitchFamily="34" charset="0"/>
                <a:cs typeface="Arial" panose="020B0604020202020204" pitchFamily="34" charset="0"/>
              </a:rPr>
              <a:t>16875 West Bernardo, Suite 110</a:t>
            </a:r>
            <a:endParaRPr lang="en-US" sz="4500" dirty="0">
              <a:solidFill>
                <a:schemeClr val="tx1"/>
              </a:solidFill>
              <a:latin typeface="Arial" panose="020B0604020202020204" pitchFamily="34" charset="0"/>
              <a:cs typeface="Arial" panose="020B0604020202020204" pitchFamily="34" charset="0"/>
            </a:endParaRPr>
          </a:p>
          <a:p>
            <a:pPr algn="l">
              <a:lnSpc>
                <a:spcPct val="120000"/>
              </a:lnSpc>
              <a:spcBef>
                <a:spcPts val="0"/>
              </a:spcBef>
              <a:spcAft>
                <a:spcPts val="0"/>
              </a:spcAft>
            </a:pPr>
            <a:r>
              <a:rPr lang="en-US" sz="4500" dirty="0" smtClean="0">
                <a:solidFill>
                  <a:schemeClr val="tx1"/>
                </a:solidFill>
                <a:latin typeface="Arial" panose="020B0604020202020204" pitchFamily="34" charset="0"/>
                <a:cs typeface="Arial" panose="020B0604020202020204" pitchFamily="34" charset="0"/>
              </a:rPr>
              <a:t>San Diego, </a:t>
            </a:r>
            <a:r>
              <a:rPr lang="en-US" sz="4500" dirty="0">
                <a:solidFill>
                  <a:schemeClr val="tx1"/>
                </a:solidFill>
                <a:latin typeface="Arial" panose="020B0604020202020204" pitchFamily="34" charset="0"/>
                <a:cs typeface="Arial" panose="020B0604020202020204" pitchFamily="34" charset="0"/>
              </a:rPr>
              <a:t>CA </a:t>
            </a:r>
            <a:r>
              <a:rPr lang="en-US" sz="4500" dirty="0" smtClean="0">
                <a:solidFill>
                  <a:schemeClr val="tx1"/>
                </a:solidFill>
                <a:latin typeface="Arial" panose="020B0604020202020204" pitchFamily="34" charset="0"/>
                <a:cs typeface="Arial" panose="020B0604020202020204" pitchFamily="34" charset="0"/>
              </a:rPr>
              <a:t>92127</a:t>
            </a:r>
            <a:endParaRPr lang="en-US" sz="4500" dirty="0">
              <a:solidFill>
                <a:schemeClr val="tx1"/>
              </a:solidFill>
              <a:latin typeface="Arial" panose="020B0604020202020204" pitchFamily="34" charset="0"/>
              <a:cs typeface="Arial" panose="020B0604020202020204" pitchFamily="34" charset="0"/>
            </a:endParaRPr>
          </a:p>
          <a:p>
            <a:pPr algn="l">
              <a:lnSpc>
                <a:spcPct val="120000"/>
              </a:lnSpc>
              <a:spcBef>
                <a:spcPts val="0"/>
              </a:spcBef>
              <a:spcAft>
                <a:spcPts val="0"/>
              </a:spcAft>
            </a:pPr>
            <a:r>
              <a:rPr lang="en-US" sz="4500" dirty="0" smtClean="0">
                <a:solidFill>
                  <a:schemeClr val="tx1"/>
                </a:solidFill>
                <a:latin typeface="Arial" panose="020B0604020202020204" pitchFamily="34" charset="0"/>
                <a:cs typeface="Arial" panose="020B0604020202020204" pitchFamily="34" charset="0"/>
              </a:rPr>
              <a:t>858.521.3968 </a:t>
            </a:r>
            <a:r>
              <a:rPr lang="en-US" sz="4500" dirty="0">
                <a:solidFill>
                  <a:schemeClr val="tx1"/>
                </a:solidFill>
                <a:latin typeface="Arial" panose="020B0604020202020204" pitchFamily="34" charset="0"/>
                <a:cs typeface="Arial" panose="020B0604020202020204" pitchFamily="34" charset="0"/>
              </a:rPr>
              <a:t>(phone)</a:t>
            </a:r>
          </a:p>
          <a:p>
            <a:pPr algn="l">
              <a:lnSpc>
                <a:spcPct val="120000"/>
              </a:lnSpc>
              <a:spcBef>
                <a:spcPts val="0"/>
              </a:spcBef>
              <a:spcAft>
                <a:spcPts val="0"/>
              </a:spcAft>
            </a:pPr>
            <a:r>
              <a:rPr lang="en-US" sz="4500" dirty="0" smtClean="0">
                <a:solidFill>
                  <a:schemeClr val="tx1"/>
                </a:solidFill>
                <a:latin typeface="Arial" panose="020B0604020202020204" pitchFamily="34" charset="0"/>
                <a:cs typeface="Arial" panose="020B0604020202020204" pitchFamily="34" charset="0"/>
              </a:rPr>
              <a:t>858.521.3996 </a:t>
            </a:r>
            <a:r>
              <a:rPr lang="en-US" sz="4500" dirty="0">
                <a:solidFill>
                  <a:schemeClr val="tx1"/>
                </a:solidFill>
                <a:latin typeface="Arial" panose="020B0604020202020204" pitchFamily="34" charset="0"/>
                <a:cs typeface="Arial" panose="020B0604020202020204" pitchFamily="34" charset="0"/>
              </a:rPr>
              <a:t>(fax)</a:t>
            </a:r>
          </a:p>
          <a:p>
            <a:pPr algn="l"/>
            <a:endParaRPr lang="en-US" dirty="0"/>
          </a:p>
        </p:txBody>
      </p:sp>
      <p:sp>
        <p:nvSpPr>
          <p:cNvPr id="2" name="Title 1"/>
          <p:cNvSpPr>
            <a:spLocks noGrp="1"/>
          </p:cNvSpPr>
          <p:nvPr>
            <p:ph type="ctrTitle"/>
          </p:nvPr>
        </p:nvSpPr>
        <p:spPr>
          <a:xfrm>
            <a:off x="0" y="1593669"/>
            <a:ext cx="8229600" cy="1676400"/>
          </a:xfrm>
        </p:spPr>
        <p:txBody>
          <a:bodyPr>
            <a:noAutofit/>
          </a:bodyPr>
          <a:lstStyle/>
          <a:p>
            <a:pPr algn="ctr"/>
            <a:r>
              <a:rPr lang="en-US" sz="4000" b="0" cap="none" dirty="0" smtClean="0">
                <a:solidFill>
                  <a:srgbClr val="002060"/>
                </a:solidFill>
                <a:latin typeface="Arial" panose="020B0604020202020204" pitchFamily="34" charset="0"/>
                <a:cs typeface="Arial" panose="020B0604020202020204" pitchFamily="34" charset="0"/>
              </a:rPr>
              <a:t>Student Accessibility Services</a:t>
            </a:r>
            <a:r>
              <a:rPr lang="en-US" sz="4400" b="0" cap="none" dirty="0" smtClean="0">
                <a:solidFill>
                  <a:srgbClr val="002060"/>
                </a:solidFill>
                <a:latin typeface="Arial" panose="020B0604020202020204" pitchFamily="34" charset="0"/>
                <a:cs typeface="Arial" panose="020B0604020202020204" pitchFamily="34" charset="0"/>
              </a:rPr>
              <a:t/>
            </a:r>
            <a:br>
              <a:rPr lang="en-US" sz="4400" b="0" cap="none" dirty="0" smtClean="0">
                <a:solidFill>
                  <a:srgbClr val="002060"/>
                </a:solidFill>
                <a:latin typeface="Arial" panose="020B0604020202020204" pitchFamily="34" charset="0"/>
                <a:cs typeface="Arial" panose="020B0604020202020204" pitchFamily="34" charset="0"/>
              </a:rPr>
            </a:br>
            <a:r>
              <a:rPr lang="en-US" sz="2800" b="0" cap="none" dirty="0" smtClean="0">
                <a:solidFill>
                  <a:srgbClr val="002060"/>
                </a:solidFill>
                <a:latin typeface="Arial" panose="020B0604020202020204" pitchFamily="34" charset="0"/>
                <a:cs typeface="Arial" panose="020B0604020202020204" pitchFamily="34" charset="0"/>
              </a:rPr>
              <a:t>Test Accommodation </a:t>
            </a:r>
            <a:r>
              <a:rPr lang="en-US" sz="2800" cap="none" dirty="0" smtClean="0">
                <a:solidFill>
                  <a:srgbClr val="002060"/>
                </a:solidFill>
                <a:latin typeface="Arial" panose="020B0604020202020204" pitchFamily="34" charset="0"/>
                <a:cs typeface="Arial" panose="020B0604020202020204" pitchFamily="34" charset="0"/>
              </a:rPr>
              <a:t>Orientation </a:t>
            </a:r>
            <a:endParaRPr lang="en-US" sz="2800" b="0" cap="none"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293260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42257" y="228600"/>
            <a:ext cx="5562601" cy="914400"/>
          </a:xfrm>
        </p:spPr>
        <p:txBody>
          <a:bodyPr>
            <a:normAutofit fontScale="90000"/>
          </a:bodyPr>
          <a:lstStyle/>
          <a:p>
            <a:pPr algn="ctr"/>
            <a:r>
              <a:rPr lang="en-US" sz="2800" b="1" dirty="0" smtClean="0">
                <a:solidFill>
                  <a:srgbClr val="002060"/>
                </a:solidFill>
                <a:latin typeface="Arial" panose="020B0604020202020204" pitchFamily="34" charset="0"/>
                <a:cs typeface="Arial" panose="020B0604020202020204" pitchFamily="34" charset="0"/>
              </a:rPr>
              <a:t>D) Student Responsibility for Online Exams</a:t>
            </a:r>
            <a:endParaRPr lang="en-US" sz="2800" b="1" dirty="0">
              <a:solidFill>
                <a:srgbClr val="002060"/>
              </a:solidFill>
              <a:latin typeface="Arial" panose="020B0604020202020204" pitchFamily="34" charset="0"/>
              <a:cs typeface="Arial" panose="020B0604020202020204" pitchFamily="34" charset="0"/>
            </a:endParaRPr>
          </a:p>
        </p:txBody>
      </p:sp>
      <p:sp>
        <p:nvSpPr>
          <p:cNvPr id="8" name="Content Placeholder 7"/>
          <p:cNvSpPr txBox="1">
            <a:spLocks noGrp="1"/>
          </p:cNvSpPr>
          <p:nvPr>
            <p:ph idx="1"/>
          </p:nvPr>
        </p:nvSpPr>
        <p:spPr>
          <a:xfrm>
            <a:off x="304800" y="1143000"/>
            <a:ext cx="6400800" cy="5304016"/>
          </a:xfrm>
          <a:prstGeom prst="rect">
            <a:avLst/>
          </a:prstGeom>
          <a:noFill/>
        </p:spPr>
        <p:txBody>
          <a:bodyPr wrap="square" rtlCol="0">
            <a:spAutoFit/>
          </a:bodyPr>
          <a:lstStyle/>
          <a:p>
            <a:pPr marL="228600" lvl="1" indent="0">
              <a:buNone/>
            </a:pPr>
            <a:r>
              <a:rPr lang="en-US" dirty="0" smtClean="0">
                <a:solidFill>
                  <a:schemeClr val="tx1"/>
                </a:solidFill>
                <a:latin typeface="Arial" panose="020B0604020202020204" pitchFamily="34" charset="0"/>
                <a:cs typeface="Arial" panose="020B0604020202020204" pitchFamily="34" charset="0"/>
              </a:rPr>
              <a:t>1.  Read and abide by the Test Accommodation Policies and Guidelines.</a:t>
            </a:r>
          </a:p>
          <a:p>
            <a:pPr marL="228600" lvl="1" indent="0">
              <a:buNone/>
            </a:pPr>
            <a:endParaRPr lang="en-US" dirty="0" smtClean="0">
              <a:solidFill>
                <a:schemeClr val="tx1"/>
              </a:solidFill>
              <a:latin typeface="Arial" panose="020B0604020202020204" pitchFamily="34" charset="0"/>
              <a:cs typeface="Arial" panose="020B0604020202020204" pitchFamily="34" charset="0"/>
            </a:endParaRPr>
          </a:p>
          <a:p>
            <a:pPr marL="228600" lvl="1" indent="0">
              <a:buNone/>
            </a:pPr>
            <a:r>
              <a:rPr lang="en-US" dirty="0" smtClean="0">
                <a:solidFill>
                  <a:schemeClr val="tx1"/>
                </a:solidFill>
                <a:latin typeface="Arial" panose="020B0604020202020204" pitchFamily="34" charset="0"/>
                <a:cs typeface="Arial" panose="020B0604020202020204" pitchFamily="34" charset="0"/>
              </a:rPr>
              <a:t>2.  Provide </a:t>
            </a:r>
            <a:r>
              <a:rPr lang="en-US" dirty="0">
                <a:solidFill>
                  <a:schemeClr val="tx1"/>
                </a:solidFill>
                <a:latin typeface="Arial" panose="020B0604020202020204" pitchFamily="34" charset="0"/>
                <a:cs typeface="Arial" panose="020B0604020202020204" pitchFamily="34" charset="0"/>
              </a:rPr>
              <a:t>a copy of your Accommodation Letter to your professor of record right </a:t>
            </a:r>
            <a:r>
              <a:rPr lang="en-US" dirty="0" smtClean="0">
                <a:solidFill>
                  <a:schemeClr val="tx1"/>
                </a:solidFill>
                <a:latin typeface="Arial" panose="020B0604020202020204" pitchFamily="34" charset="0"/>
                <a:cs typeface="Arial" panose="020B0604020202020204" pitchFamily="34" charset="0"/>
              </a:rPr>
              <a:t>away, preferably </a:t>
            </a:r>
            <a:r>
              <a:rPr lang="en-US" dirty="0">
                <a:solidFill>
                  <a:schemeClr val="tx1"/>
                </a:solidFill>
                <a:latin typeface="Arial" panose="020B0604020202020204" pitchFamily="34" charset="0"/>
                <a:cs typeface="Arial" panose="020B0604020202020204" pitchFamily="34" charset="0"/>
              </a:rPr>
              <a:t>1 week before the course </a:t>
            </a:r>
            <a:r>
              <a:rPr lang="en-US" dirty="0" smtClean="0">
                <a:solidFill>
                  <a:schemeClr val="tx1"/>
                </a:solidFill>
                <a:latin typeface="Arial" panose="020B0604020202020204" pitchFamily="34" charset="0"/>
                <a:cs typeface="Arial" panose="020B0604020202020204" pitchFamily="34" charset="0"/>
              </a:rPr>
              <a:t>begins.</a:t>
            </a:r>
          </a:p>
          <a:p>
            <a:pPr marL="228600" lvl="1" indent="0">
              <a:buNone/>
            </a:pPr>
            <a:endParaRPr lang="en-US" dirty="0">
              <a:solidFill>
                <a:schemeClr val="tx1"/>
              </a:solidFill>
              <a:latin typeface="Arial" panose="020B0604020202020204" pitchFamily="34" charset="0"/>
              <a:cs typeface="Arial" panose="020B0604020202020204" pitchFamily="34" charset="0"/>
            </a:endParaRPr>
          </a:p>
          <a:p>
            <a:pPr marL="228600" lvl="1" indent="0">
              <a:buNone/>
            </a:pPr>
            <a:r>
              <a:rPr lang="en-US" dirty="0" smtClean="0">
                <a:solidFill>
                  <a:schemeClr val="tx1"/>
                </a:solidFill>
                <a:latin typeface="Arial" panose="020B0604020202020204" pitchFamily="34" charset="0"/>
                <a:cs typeface="Arial" panose="020B0604020202020204" pitchFamily="34" charset="0"/>
              </a:rPr>
              <a:t>3.  Inform </a:t>
            </a:r>
            <a:r>
              <a:rPr lang="en-US" dirty="0">
                <a:solidFill>
                  <a:schemeClr val="tx1"/>
                </a:solidFill>
                <a:latin typeface="Arial" panose="020B0604020202020204" pitchFamily="34" charset="0"/>
                <a:cs typeface="Arial" panose="020B0604020202020204" pitchFamily="34" charset="0"/>
              </a:rPr>
              <a:t>your </a:t>
            </a:r>
            <a:r>
              <a:rPr lang="en-US" dirty="0" smtClean="0">
                <a:solidFill>
                  <a:schemeClr val="tx1"/>
                </a:solidFill>
                <a:latin typeface="Arial" panose="020B0604020202020204" pitchFamily="34" charset="0"/>
                <a:cs typeface="Arial" panose="020B0604020202020204" pitchFamily="34" charset="0"/>
              </a:rPr>
              <a:t>professor to </a:t>
            </a:r>
            <a:r>
              <a:rPr lang="en-US" dirty="0">
                <a:solidFill>
                  <a:schemeClr val="tx1"/>
                </a:solidFill>
                <a:latin typeface="Arial" panose="020B0604020202020204" pitchFamily="34" charset="0"/>
                <a:cs typeface="Arial" panose="020B0604020202020204" pitchFamily="34" charset="0"/>
              </a:rPr>
              <a:t>change the test time for each </a:t>
            </a:r>
            <a:r>
              <a:rPr lang="en-US" dirty="0" smtClean="0">
                <a:solidFill>
                  <a:schemeClr val="tx1"/>
                </a:solidFill>
                <a:latin typeface="Arial" panose="020B0604020202020204" pitchFamily="34" charset="0"/>
                <a:cs typeface="Arial" panose="020B0604020202020204" pitchFamily="34" charset="0"/>
              </a:rPr>
              <a:t>quiz or exam </a:t>
            </a:r>
            <a:r>
              <a:rPr lang="en-US" dirty="0">
                <a:solidFill>
                  <a:schemeClr val="tx1"/>
                </a:solidFill>
                <a:latin typeface="Arial" panose="020B0604020202020204" pitchFamily="34" charset="0"/>
                <a:cs typeface="Arial" panose="020B0604020202020204" pitchFamily="34" charset="0"/>
              </a:rPr>
              <a:t>in Blackboard to reflect your approved extended test </a:t>
            </a:r>
            <a:r>
              <a:rPr lang="en-US" dirty="0" smtClean="0">
                <a:solidFill>
                  <a:schemeClr val="tx1"/>
                </a:solidFill>
                <a:latin typeface="Arial" panose="020B0604020202020204" pitchFamily="34" charset="0"/>
                <a:cs typeface="Arial" panose="020B0604020202020204" pitchFamily="34" charset="0"/>
              </a:rPr>
              <a:t>time.</a:t>
            </a:r>
          </a:p>
          <a:p>
            <a:pPr marL="228600" lvl="1" indent="0">
              <a:buNone/>
            </a:pPr>
            <a:endParaRPr lang="en-US" dirty="0">
              <a:solidFill>
                <a:schemeClr val="tx1"/>
              </a:solidFill>
              <a:latin typeface="Arial" panose="020B0604020202020204" pitchFamily="34" charset="0"/>
              <a:cs typeface="Arial" panose="020B0604020202020204" pitchFamily="34" charset="0"/>
            </a:endParaRPr>
          </a:p>
          <a:p>
            <a:pPr marL="228600" lvl="1" indent="0">
              <a:buNone/>
            </a:pPr>
            <a:r>
              <a:rPr lang="en-US" dirty="0" smtClean="0">
                <a:solidFill>
                  <a:schemeClr val="tx1"/>
                </a:solidFill>
                <a:latin typeface="Arial" panose="020B0604020202020204" pitchFamily="34" charset="0"/>
                <a:cs typeface="Arial" panose="020B0604020202020204" pitchFamily="34" charset="0"/>
              </a:rPr>
              <a:t>4.  Refer </a:t>
            </a:r>
            <a:r>
              <a:rPr lang="en-US" dirty="0">
                <a:solidFill>
                  <a:schemeClr val="tx1"/>
                </a:solidFill>
                <a:latin typeface="Arial" panose="020B0604020202020204" pitchFamily="34" charset="0"/>
                <a:cs typeface="Arial" panose="020B0604020202020204" pitchFamily="34" charset="0"/>
              </a:rPr>
              <a:t>your professor to CIL Online Faculty Concierge at 1-877-533-4733 Option 2 to serve as </a:t>
            </a:r>
            <a:r>
              <a:rPr lang="en-US" dirty="0" smtClean="0">
                <a:solidFill>
                  <a:schemeClr val="tx1"/>
                </a:solidFill>
                <a:latin typeface="Arial" panose="020B0604020202020204" pitchFamily="34" charset="0"/>
                <a:cs typeface="Arial" panose="020B0604020202020204" pitchFamily="34" charset="0"/>
              </a:rPr>
              <a:t>the </a:t>
            </a:r>
            <a:r>
              <a:rPr lang="en-US" dirty="0">
                <a:solidFill>
                  <a:schemeClr val="tx1"/>
                </a:solidFill>
                <a:latin typeface="Arial" panose="020B0604020202020204" pitchFamily="34" charset="0"/>
                <a:cs typeface="Arial" panose="020B0604020202020204" pitchFamily="34" charset="0"/>
              </a:rPr>
              <a:t>resource </a:t>
            </a:r>
            <a:r>
              <a:rPr lang="en-US" dirty="0" smtClean="0">
                <a:solidFill>
                  <a:schemeClr val="tx1"/>
                </a:solidFill>
                <a:latin typeface="Arial" panose="020B0604020202020204" pitchFamily="34" charset="0"/>
                <a:cs typeface="Arial" panose="020B0604020202020204" pitchFamily="34" charset="0"/>
              </a:rPr>
              <a:t>on how to change or to add the </a:t>
            </a:r>
            <a:r>
              <a:rPr lang="en-US" dirty="0">
                <a:solidFill>
                  <a:schemeClr val="tx1"/>
                </a:solidFill>
                <a:latin typeface="Arial" panose="020B0604020202020204" pitchFamily="34" charset="0"/>
                <a:cs typeface="Arial" panose="020B0604020202020204" pitchFamily="34" charset="0"/>
              </a:rPr>
              <a:t>extended </a:t>
            </a:r>
            <a:r>
              <a:rPr lang="en-US" dirty="0" smtClean="0">
                <a:solidFill>
                  <a:schemeClr val="tx1"/>
                </a:solidFill>
                <a:latin typeface="Arial" panose="020B0604020202020204" pitchFamily="34" charset="0"/>
                <a:cs typeface="Arial" panose="020B0604020202020204" pitchFamily="34" charset="0"/>
              </a:rPr>
              <a:t>test time.</a:t>
            </a:r>
          </a:p>
          <a:p>
            <a:pPr marL="228600" lvl="1" indent="0">
              <a:buNone/>
            </a:pPr>
            <a:endParaRPr lang="en-US" dirty="0">
              <a:solidFill>
                <a:schemeClr val="tx1"/>
              </a:solidFill>
              <a:latin typeface="Arial" panose="020B0604020202020204" pitchFamily="34" charset="0"/>
              <a:cs typeface="Arial" panose="020B0604020202020204" pitchFamily="34" charset="0"/>
            </a:endParaRPr>
          </a:p>
          <a:p>
            <a:pPr marL="228600" lvl="1" indent="0">
              <a:buNone/>
            </a:pPr>
            <a:r>
              <a:rPr lang="en-US" dirty="0" smtClean="0">
                <a:solidFill>
                  <a:schemeClr val="tx1"/>
                </a:solidFill>
                <a:latin typeface="Arial" panose="020B0604020202020204" pitchFamily="34" charset="0"/>
                <a:cs typeface="Arial" panose="020B0604020202020204" pitchFamily="34" charset="0"/>
              </a:rPr>
              <a:t>**If you are required to take any exams through a website other than Blackboard, contact </a:t>
            </a:r>
            <a:r>
              <a:rPr lang="en-US" dirty="0" smtClean="0">
                <a:solidFill>
                  <a:schemeClr val="tx1"/>
                </a:solidFill>
                <a:latin typeface="Arial" panose="020B0604020202020204" pitchFamily="34" charset="0"/>
                <a:cs typeface="Arial" panose="020B0604020202020204" pitchFamily="34" charset="0"/>
                <a:hlinkClick r:id="rId2"/>
              </a:rPr>
              <a:t>accommodations@nu.edu</a:t>
            </a:r>
            <a:r>
              <a:rPr lang="en-US" dirty="0" smtClean="0">
                <a:solidFill>
                  <a:schemeClr val="tx1"/>
                </a:solidFill>
                <a:latin typeface="Arial" panose="020B0604020202020204" pitchFamily="34" charset="0"/>
                <a:cs typeface="Arial" panose="020B0604020202020204" pitchFamily="34" charset="0"/>
              </a:rPr>
              <a:t> 5 business days prior to first exam to determine to receive your approved extended test time.</a:t>
            </a:r>
            <a:endParaRPr lang="en-US" sz="1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183422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fade">
                                      <p:cBhvr>
                                        <p:cTn id="12" dur="500"/>
                                        <p:tgtEl>
                                          <p:spTgt spid="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animEffect transition="in" filter="fade">
                                      <p:cBhvr>
                                        <p:cTn id="17" dur="500"/>
                                        <p:tgtEl>
                                          <p:spTgt spid="8">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xEl>
                                              <p:pRg st="6" end="6"/>
                                            </p:txEl>
                                          </p:spTgt>
                                        </p:tgtEl>
                                        <p:attrNameLst>
                                          <p:attrName>style.visibility</p:attrName>
                                        </p:attrNameLst>
                                      </p:cBhvr>
                                      <p:to>
                                        <p:strVal val="visible"/>
                                      </p:to>
                                    </p:set>
                                    <p:animEffect transition="in" filter="fade">
                                      <p:cBhvr>
                                        <p:cTn id="22" dur="500"/>
                                        <p:tgtEl>
                                          <p:spTgt spid="8">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xEl>
                                              <p:pRg st="8" end="8"/>
                                            </p:txEl>
                                          </p:spTgt>
                                        </p:tgtEl>
                                        <p:attrNameLst>
                                          <p:attrName>style.visibility</p:attrName>
                                        </p:attrNameLst>
                                      </p:cBhvr>
                                      <p:to>
                                        <p:strVal val="visible"/>
                                      </p:to>
                                    </p:set>
                                    <p:animEffect transition="in" filter="fade">
                                      <p:cBhvr>
                                        <p:cTn id="27" dur="500"/>
                                        <p:tgtEl>
                                          <p:spTgt spid="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762001"/>
            <a:ext cx="5181600" cy="457200"/>
          </a:xfrm>
        </p:spPr>
        <p:txBody>
          <a:bodyPr>
            <a:noAutofit/>
          </a:bodyPr>
          <a:lstStyle/>
          <a:p>
            <a:pPr algn="ctr"/>
            <a:r>
              <a:rPr lang="en-US" sz="2800" b="1" dirty="0" smtClean="0">
                <a:solidFill>
                  <a:srgbClr val="002060"/>
                </a:solidFill>
                <a:latin typeface="Arial" panose="020B0604020202020204" pitchFamily="34" charset="0"/>
                <a:cs typeface="Arial" panose="020B0604020202020204" pitchFamily="34" charset="0"/>
              </a:rPr>
              <a:t>E) Important Blackboard Information</a:t>
            </a:r>
            <a:endParaRPr lang="en-US" sz="2800" b="1" dirty="0">
              <a:solidFill>
                <a:srgbClr val="00206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219200" y="2133600"/>
            <a:ext cx="5381960" cy="2743200"/>
          </a:xfrm>
        </p:spPr>
        <p:txBody>
          <a:bodyPr>
            <a:normAutofit fontScale="85000" lnSpcReduction="10000"/>
          </a:bodyPr>
          <a:lstStyle/>
          <a:p>
            <a:pPr>
              <a:buClr>
                <a:srgbClr val="002060"/>
              </a:buClr>
              <a:buSzPct val="85000"/>
              <a:buFont typeface="Wingdings" panose="05000000000000000000" pitchFamily="2" charset="2"/>
              <a:buChar char="§"/>
            </a:pPr>
            <a:r>
              <a:rPr lang="en-US" sz="1800" b="1" dirty="0" smtClean="0">
                <a:solidFill>
                  <a:schemeClr val="tx1"/>
                </a:solidFill>
                <a:latin typeface="Arial" panose="020B0604020202020204" pitchFamily="34" charset="0"/>
                <a:cs typeface="Arial" panose="020B0604020202020204" pitchFamily="34" charset="0"/>
              </a:rPr>
              <a:t>The extended test time is NOT automatically set up</a:t>
            </a:r>
            <a:r>
              <a:rPr lang="en-US" sz="1800" dirty="0" smtClean="0">
                <a:latin typeface="Arial" panose="020B0604020202020204" pitchFamily="34" charset="0"/>
                <a:cs typeface="Arial" panose="020B0604020202020204" pitchFamily="34" charset="0"/>
              </a:rPr>
              <a:t>. </a:t>
            </a:r>
            <a:r>
              <a:rPr lang="en-US" sz="1800" dirty="0" smtClean="0">
                <a:solidFill>
                  <a:schemeClr val="tx1"/>
                </a:solidFill>
                <a:latin typeface="Arial" panose="020B0604020202020204" pitchFamily="34" charset="0"/>
                <a:cs typeface="Arial" panose="020B0604020202020204" pitchFamily="34" charset="0"/>
              </a:rPr>
              <a:t>Students must communicate to their professor of record to change the test time.</a:t>
            </a:r>
          </a:p>
          <a:p>
            <a:pPr>
              <a:buClr>
                <a:srgbClr val="002060"/>
              </a:buClr>
              <a:buSzPct val="85000"/>
              <a:buFont typeface="Wingdings" panose="05000000000000000000" pitchFamily="2" charset="2"/>
              <a:buChar char="§"/>
            </a:pPr>
            <a:endParaRPr lang="en-US" sz="1800" dirty="0" smtClean="0">
              <a:solidFill>
                <a:schemeClr val="tx1"/>
              </a:solidFill>
              <a:latin typeface="Arial" panose="020B0604020202020204" pitchFamily="34" charset="0"/>
              <a:cs typeface="Arial" panose="020B0604020202020204" pitchFamily="34" charset="0"/>
            </a:endParaRPr>
          </a:p>
          <a:p>
            <a:pPr>
              <a:buClr>
                <a:srgbClr val="002060"/>
              </a:buClr>
              <a:buSzPct val="85000"/>
              <a:buFont typeface="Wingdings" panose="05000000000000000000" pitchFamily="2" charset="2"/>
              <a:buChar char="§"/>
            </a:pPr>
            <a:r>
              <a:rPr lang="en-US" sz="1800" dirty="0">
                <a:solidFill>
                  <a:schemeClr val="tx1"/>
                </a:solidFill>
                <a:latin typeface="Arial" panose="020B0604020202020204" pitchFamily="34" charset="0"/>
                <a:cs typeface="Arial" panose="020B0604020202020204" pitchFamily="34" charset="0"/>
              </a:rPr>
              <a:t>Before taking any exams, ensure that your extra test time has been applied, if there are any discrepancies, contact your professor right </a:t>
            </a:r>
            <a:r>
              <a:rPr lang="en-US" sz="1800" dirty="0" smtClean="0">
                <a:solidFill>
                  <a:schemeClr val="tx1"/>
                </a:solidFill>
                <a:latin typeface="Arial" panose="020B0604020202020204" pitchFamily="34" charset="0"/>
                <a:cs typeface="Arial" panose="020B0604020202020204" pitchFamily="34" charset="0"/>
              </a:rPr>
              <a:t>away. </a:t>
            </a:r>
            <a:endParaRPr lang="en-US" sz="1800" dirty="0">
              <a:solidFill>
                <a:schemeClr val="tx1"/>
              </a:solidFill>
              <a:latin typeface="Arial" panose="020B0604020202020204" pitchFamily="34" charset="0"/>
              <a:cs typeface="Arial" panose="020B0604020202020204" pitchFamily="34" charset="0"/>
            </a:endParaRPr>
          </a:p>
          <a:p>
            <a:pPr>
              <a:buClr>
                <a:srgbClr val="002060"/>
              </a:buClr>
              <a:buSzPct val="85000"/>
              <a:buFont typeface="Wingdings" panose="05000000000000000000" pitchFamily="2" charset="2"/>
              <a:buChar char="§"/>
            </a:pPr>
            <a:endParaRPr lang="en-US" sz="1800" dirty="0" smtClean="0">
              <a:solidFill>
                <a:schemeClr val="tx1"/>
              </a:solidFill>
              <a:latin typeface="Arial" panose="020B0604020202020204" pitchFamily="34" charset="0"/>
              <a:cs typeface="Arial" panose="020B0604020202020204" pitchFamily="34" charset="0"/>
            </a:endParaRPr>
          </a:p>
          <a:p>
            <a:pPr>
              <a:buClr>
                <a:srgbClr val="002060"/>
              </a:buClr>
              <a:buSzPct val="85000"/>
              <a:buFont typeface="Wingdings" panose="05000000000000000000" pitchFamily="2" charset="2"/>
              <a:buChar char="§"/>
            </a:pPr>
            <a:r>
              <a:rPr lang="en-US" sz="1800" dirty="0" smtClean="0">
                <a:solidFill>
                  <a:schemeClr val="tx1"/>
                </a:solidFill>
                <a:latin typeface="Arial" panose="020B0604020202020204" pitchFamily="34" charset="0"/>
                <a:cs typeface="Arial" panose="020B0604020202020204" pitchFamily="34" charset="0"/>
              </a:rPr>
              <a:t>Contact </a:t>
            </a:r>
            <a:r>
              <a:rPr lang="en-US" sz="1800" dirty="0">
                <a:solidFill>
                  <a:schemeClr val="tx1"/>
                </a:solidFill>
                <a:latin typeface="Arial" panose="020B0604020202020204" pitchFamily="34" charset="0"/>
                <a:cs typeface="Arial" panose="020B0604020202020204" pitchFamily="34" charset="0"/>
              </a:rPr>
              <a:t>SAS right away </a:t>
            </a:r>
            <a:r>
              <a:rPr lang="en-US" sz="1800" dirty="0" smtClean="0">
                <a:solidFill>
                  <a:schemeClr val="tx1"/>
                </a:solidFill>
                <a:latin typeface="Arial" panose="020B0604020202020204" pitchFamily="34" charset="0"/>
                <a:cs typeface="Arial" panose="020B0604020202020204" pitchFamily="34" charset="0"/>
              </a:rPr>
              <a:t>at </a:t>
            </a:r>
            <a:r>
              <a:rPr lang="en-US" sz="1800" dirty="0" smtClean="0">
                <a:solidFill>
                  <a:schemeClr val="tx1"/>
                </a:solidFill>
                <a:latin typeface="Arial" panose="020B0604020202020204" pitchFamily="34" charset="0"/>
                <a:cs typeface="Arial" panose="020B0604020202020204" pitchFamily="34" charset="0"/>
                <a:hlinkClick r:id="rId3"/>
              </a:rPr>
              <a:t>accommodations@nu.edu</a:t>
            </a:r>
            <a:r>
              <a:rPr lang="en-US" sz="1800" dirty="0" smtClean="0">
                <a:solidFill>
                  <a:schemeClr val="tx1"/>
                </a:solidFill>
                <a:latin typeface="Arial" panose="020B0604020202020204" pitchFamily="34" charset="0"/>
                <a:cs typeface="Arial" panose="020B0604020202020204" pitchFamily="34" charset="0"/>
              </a:rPr>
              <a:t> for any questions </a:t>
            </a:r>
            <a:r>
              <a:rPr lang="en-US" sz="1800" dirty="0">
                <a:solidFill>
                  <a:schemeClr val="tx1"/>
                </a:solidFill>
                <a:latin typeface="Arial" panose="020B0604020202020204" pitchFamily="34" charset="0"/>
                <a:cs typeface="Arial" panose="020B0604020202020204" pitchFamily="34" charset="0"/>
              </a:rPr>
              <a:t>regarding your </a:t>
            </a:r>
            <a:r>
              <a:rPr lang="en-US" sz="1800" dirty="0" smtClean="0">
                <a:solidFill>
                  <a:schemeClr val="tx1"/>
                </a:solidFill>
                <a:latin typeface="Arial" panose="020B0604020202020204" pitchFamily="34" charset="0"/>
                <a:cs typeface="Arial" panose="020B0604020202020204" pitchFamily="34" charset="0"/>
              </a:rPr>
              <a:t>accommodations.</a:t>
            </a:r>
            <a:endParaRPr lang="en-US" sz="1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41117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1" y="304800"/>
            <a:ext cx="5486400" cy="1371600"/>
          </a:xfrm>
        </p:spPr>
        <p:txBody>
          <a:bodyPr>
            <a:normAutofit/>
          </a:bodyPr>
          <a:lstStyle/>
          <a:p>
            <a:pPr algn="ctr"/>
            <a:r>
              <a:rPr lang="en-US" sz="2400" b="1" dirty="0">
                <a:solidFill>
                  <a:srgbClr val="002060"/>
                </a:solidFill>
                <a:latin typeface="Arial" panose="020B0604020202020204" pitchFamily="34" charset="0"/>
                <a:cs typeface="Arial" panose="020B0604020202020204" pitchFamily="34" charset="0"/>
              </a:rPr>
              <a:t>F</a:t>
            </a:r>
            <a:r>
              <a:rPr lang="en-US" sz="2400" b="1" dirty="0" smtClean="0">
                <a:solidFill>
                  <a:srgbClr val="002060"/>
                </a:solidFill>
                <a:latin typeface="Arial" panose="020B0604020202020204" pitchFamily="34" charset="0"/>
                <a:cs typeface="Arial" panose="020B0604020202020204" pitchFamily="34" charset="0"/>
              </a:rPr>
              <a:t>) For Any Questions</a:t>
            </a:r>
            <a:endParaRPr lang="en-US" sz="2400" b="1" dirty="0">
              <a:solidFill>
                <a:srgbClr val="002060"/>
              </a:solidFill>
              <a:latin typeface="Arial" panose="020B0604020202020204" pitchFamily="34" charset="0"/>
              <a:cs typeface="Arial" panose="020B0604020202020204" pitchFamily="34" charset="0"/>
            </a:endParaRPr>
          </a:p>
        </p:txBody>
      </p:sp>
      <p:sp>
        <p:nvSpPr>
          <p:cNvPr id="8" name="Content Placeholder 2"/>
          <p:cNvSpPr>
            <a:spLocks noGrp="1"/>
          </p:cNvSpPr>
          <p:nvPr>
            <p:ph type="body" idx="1"/>
          </p:nvPr>
        </p:nvSpPr>
        <p:spPr>
          <a:xfrm>
            <a:off x="762000" y="2133600"/>
            <a:ext cx="6477000" cy="3657600"/>
          </a:xfrm>
        </p:spPr>
        <p:txBody>
          <a:bodyPr>
            <a:normAutofit fontScale="85000" lnSpcReduction="20000"/>
          </a:bodyPr>
          <a:lstStyle/>
          <a:p>
            <a:pPr algn="ctr"/>
            <a:endParaRPr lang="en-US" sz="1600" dirty="0">
              <a:solidFill>
                <a:schemeClr val="tx1"/>
              </a:solidFill>
              <a:latin typeface="Arial" panose="020B0604020202020204" pitchFamily="34" charset="0"/>
              <a:cs typeface="Arial" panose="020B0604020202020204" pitchFamily="34" charset="0"/>
            </a:endParaRPr>
          </a:p>
          <a:p>
            <a:r>
              <a:rPr lang="en-US" sz="1900" dirty="0" smtClean="0">
                <a:solidFill>
                  <a:schemeClr val="tx1"/>
                </a:solidFill>
                <a:latin typeface="Arial" panose="020B0604020202020204" pitchFamily="34" charset="0"/>
                <a:cs typeface="Arial" panose="020B0604020202020204" pitchFamily="34" charset="0"/>
              </a:rPr>
              <a:t>Your first point of contact for your approved test accommodations is the Academic Accommodations </a:t>
            </a:r>
            <a:r>
              <a:rPr lang="en-US" sz="1900" dirty="0" smtClean="0">
                <a:solidFill>
                  <a:schemeClr val="tx1"/>
                </a:solidFill>
                <a:latin typeface="Arial" panose="020B0604020202020204" pitchFamily="34" charset="0"/>
                <a:cs typeface="Arial" panose="020B0604020202020204" pitchFamily="34" charset="0"/>
              </a:rPr>
              <a:t>Coordinator.</a:t>
            </a:r>
          </a:p>
          <a:p>
            <a:endParaRPr lang="en-US" sz="1900" dirty="0" smtClean="0">
              <a:solidFill>
                <a:schemeClr val="tx1"/>
              </a:solidFill>
              <a:latin typeface="Arial" panose="020B0604020202020204" pitchFamily="34" charset="0"/>
              <a:cs typeface="Arial" panose="020B0604020202020204" pitchFamily="34" charset="0"/>
            </a:endParaRPr>
          </a:p>
          <a:p>
            <a:r>
              <a:rPr lang="en-US" sz="1900" dirty="0" smtClean="0">
                <a:solidFill>
                  <a:schemeClr val="tx1"/>
                </a:solidFill>
                <a:latin typeface="Arial" panose="020B0604020202020204" pitchFamily="34" charset="0"/>
                <a:cs typeface="Arial" panose="020B0604020202020204" pitchFamily="34" charset="0"/>
              </a:rPr>
              <a:t>Contact the Academic Accommodations Coordinator </a:t>
            </a:r>
            <a:r>
              <a:rPr lang="en-US" sz="1900" dirty="0" smtClean="0">
                <a:solidFill>
                  <a:schemeClr val="tx1"/>
                </a:solidFill>
                <a:latin typeface="Arial" panose="020B0604020202020204" pitchFamily="34" charset="0"/>
                <a:cs typeface="Arial" panose="020B0604020202020204" pitchFamily="34" charset="0"/>
              </a:rPr>
              <a:t>via</a:t>
            </a:r>
            <a:r>
              <a:rPr lang="en-US" sz="1900" dirty="0" smtClean="0">
                <a:solidFill>
                  <a:schemeClr val="tx1"/>
                </a:solidFill>
                <a:latin typeface="Arial" panose="020B0604020202020204" pitchFamily="34" charset="0"/>
                <a:cs typeface="Arial" panose="020B0604020202020204" pitchFamily="34" charset="0"/>
              </a:rPr>
              <a:t>:</a:t>
            </a:r>
            <a:endParaRPr lang="en-US" sz="1900" dirty="0" smtClean="0">
              <a:solidFill>
                <a:schemeClr val="tx1"/>
              </a:solidFill>
              <a:latin typeface="Arial" panose="020B0604020202020204" pitchFamily="34" charset="0"/>
              <a:cs typeface="Arial" panose="020B0604020202020204" pitchFamily="34" charset="0"/>
            </a:endParaRPr>
          </a:p>
          <a:p>
            <a:pPr marL="628650" lvl="1" indent="-285750">
              <a:lnSpc>
                <a:spcPct val="120000"/>
              </a:lnSpc>
              <a:spcAft>
                <a:spcPts val="0"/>
              </a:spcAft>
              <a:buClr>
                <a:srgbClr val="002060"/>
              </a:buClr>
              <a:buFont typeface="Wingdings" panose="05000000000000000000" pitchFamily="2" charset="2"/>
              <a:buChar char="Ø"/>
            </a:pPr>
            <a:r>
              <a:rPr lang="en-US" sz="1900" dirty="0" smtClean="0">
                <a:solidFill>
                  <a:schemeClr val="tx1"/>
                </a:solidFill>
                <a:latin typeface="Arial" panose="020B0604020202020204" pitchFamily="34" charset="0"/>
                <a:cs typeface="Arial" panose="020B0604020202020204" pitchFamily="34" charset="0"/>
              </a:rPr>
              <a:t>Email</a:t>
            </a:r>
            <a:r>
              <a:rPr lang="en-US" sz="1900" dirty="0">
                <a:solidFill>
                  <a:schemeClr val="tx1"/>
                </a:solidFill>
                <a:latin typeface="Arial" panose="020B0604020202020204" pitchFamily="34" charset="0"/>
                <a:cs typeface="Arial" panose="020B0604020202020204" pitchFamily="34" charset="0"/>
              </a:rPr>
              <a:t>: </a:t>
            </a:r>
            <a:r>
              <a:rPr lang="en-US" sz="1900" u="sng" dirty="0" smtClean="0">
                <a:solidFill>
                  <a:srgbClr val="002060"/>
                </a:solidFill>
                <a:latin typeface="Arial" panose="020B0604020202020204" pitchFamily="34" charset="0"/>
                <a:cs typeface="Arial" panose="020B0604020202020204" pitchFamily="34" charset="0"/>
                <a:hlinkClick r:id="rId2"/>
              </a:rPr>
              <a:t>accommodations@nu.edu</a:t>
            </a:r>
            <a:r>
              <a:rPr lang="en-US" sz="1900" u="sng" dirty="0" smtClean="0">
                <a:solidFill>
                  <a:srgbClr val="002060"/>
                </a:solidFill>
                <a:latin typeface="Arial" panose="020B0604020202020204" pitchFamily="34" charset="0"/>
                <a:cs typeface="Arial" panose="020B0604020202020204" pitchFamily="34" charset="0"/>
              </a:rPr>
              <a:t> </a:t>
            </a:r>
            <a:endParaRPr lang="en-US" sz="1900" u="sng" dirty="0">
              <a:solidFill>
                <a:srgbClr val="002060"/>
              </a:solidFill>
              <a:latin typeface="Arial" panose="020B0604020202020204" pitchFamily="34" charset="0"/>
              <a:cs typeface="Arial" panose="020B0604020202020204" pitchFamily="34" charset="0"/>
            </a:endParaRPr>
          </a:p>
          <a:p>
            <a:pPr marL="628650" lvl="1" indent="-285750">
              <a:lnSpc>
                <a:spcPct val="120000"/>
              </a:lnSpc>
              <a:spcAft>
                <a:spcPts val="0"/>
              </a:spcAft>
              <a:buClr>
                <a:srgbClr val="002060"/>
              </a:buClr>
              <a:buFont typeface="Wingdings" panose="05000000000000000000" pitchFamily="2" charset="2"/>
              <a:buChar char="Ø"/>
            </a:pPr>
            <a:r>
              <a:rPr lang="en-US" sz="1900" dirty="0" smtClean="0">
                <a:solidFill>
                  <a:schemeClr val="tx1"/>
                </a:solidFill>
                <a:latin typeface="Arial" panose="020B0604020202020204" pitchFamily="34" charset="0"/>
                <a:cs typeface="Arial" panose="020B0604020202020204" pitchFamily="34" charset="0"/>
              </a:rPr>
              <a:t>Phone:  (858)521-3968</a:t>
            </a:r>
          </a:p>
          <a:p>
            <a:endParaRPr lang="en-US" sz="1900" dirty="0" smtClean="0">
              <a:latin typeface="Arial" panose="020B0604020202020204" pitchFamily="34" charset="0"/>
              <a:cs typeface="Arial" panose="020B0604020202020204" pitchFamily="34" charset="0"/>
            </a:endParaRPr>
          </a:p>
          <a:p>
            <a:r>
              <a:rPr lang="en-US" sz="1900" dirty="0" smtClean="0">
                <a:solidFill>
                  <a:schemeClr val="tx1"/>
                </a:solidFill>
                <a:latin typeface="Arial" panose="020B0604020202020204" pitchFamily="34" charset="0"/>
                <a:cs typeface="Arial" panose="020B0604020202020204" pitchFamily="34" charset="0"/>
              </a:rPr>
              <a:t>To request an appointment with the Academic Accommodations Coordinator, email accommodations@nu.edu.</a:t>
            </a:r>
            <a:endParaRPr lang="en-US" sz="1900" dirty="0" smtClean="0">
              <a:solidFill>
                <a:schemeClr val="tx1"/>
              </a:solidFill>
              <a:latin typeface="Arial" panose="020B0604020202020204" pitchFamily="34" charset="0"/>
              <a:cs typeface="Arial" panose="020B0604020202020204" pitchFamily="34" charset="0"/>
            </a:endParaRPr>
          </a:p>
          <a:p>
            <a:endParaRPr lang="en-US" sz="1900" dirty="0">
              <a:latin typeface="Arial" panose="020B0604020202020204" pitchFamily="34" charset="0"/>
              <a:cs typeface="Arial" panose="020B0604020202020204" pitchFamily="34" charset="0"/>
            </a:endParaRPr>
          </a:p>
          <a:p>
            <a:r>
              <a:rPr lang="en-US" sz="1900" dirty="0" smtClean="0">
                <a:solidFill>
                  <a:schemeClr val="tx1"/>
                </a:solidFill>
                <a:latin typeface="Arial" panose="020B0604020202020204" pitchFamily="34" charset="0"/>
                <a:cs typeface="Arial" panose="020B0604020202020204" pitchFamily="34" charset="0"/>
              </a:rPr>
              <a:t>For additional information and resources visit </a:t>
            </a:r>
            <a:r>
              <a:rPr lang="en-US" sz="1900" u="sng" dirty="0" smtClean="0">
                <a:solidFill>
                  <a:srgbClr val="002060"/>
                </a:solidFill>
                <a:latin typeface="Arial" panose="020B0604020202020204" pitchFamily="34" charset="0"/>
                <a:cs typeface="Arial" panose="020B0604020202020204" pitchFamily="34" charset="0"/>
                <a:hlinkClick r:id="rId3"/>
              </a:rPr>
              <a:t>www.nu.edu/sas</a:t>
            </a:r>
            <a:r>
              <a:rPr lang="en-US" sz="1900" u="sng" dirty="0" smtClean="0">
                <a:solidFill>
                  <a:srgbClr val="002060"/>
                </a:solidFill>
                <a:latin typeface="Arial" panose="020B0604020202020204" pitchFamily="34" charset="0"/>
                <a:cs typeface="Arial" panose="020B0604020202020204" pitchFamily="34" charset="0"/>
              </a:rPr>
              <a:t> </a:t>
            </a:r>
            <a:endParaRPr lang="en-US" sz="3300" dirty="0" smtClean="0"/>
          </a:p>
          <a:p>
            <a:pPr marL="457200" indent="-457200">
              <a:buFont typeface="Arial" panose="020B0604020202020204" pitchFamily="34" charset="0"/>
              <a:buChar char="•"/>
            </a:pPr>
            <a:endParaRPr lang="en-US" sz="3200" dirty="0"/>
          </a:p>
        </p:txBody>
      </p:sp>
    </p:spTree>
    <p:extLst>
      <p:ext uri="{BB962C8B-B14F-4D97-AF65-F5344CB8AC3E}">
        <p14:creationId xmlns:p14="http://schemas.microsoft.com/office/powerpoint/2010/main" val="32609752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fade">
                                      <p:cBhvr>
                                        <p:cTn id="7" dur="500"/>
                                        <p:tgtEl>
                                          <p:spTgt spid="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3" end="3"/>
                                            </p:txEl>
                                          </p:spTgt>
                                        </p:tgtEl>
                                        <p:attrNameLst>
                                          <p:attrName>style.visibility</p:attrName>
                                        </p:attrNameLst>
                                      </p:cBhvr>
                                      <p:to>
                                        <p:strVal val="visible"/>
                                      </p:to>
                                    </p:set>
                                    <p:animEffect transition="in" filter="fade">
                                      <p:cBhvr>
                                        <p:cTn id="12" dur="500"/>
                                        <p:tgtEl>
                                          <p:spTgt spid="8">
                                            <p:txEl>
                                              <p:pRg st="3" end="3"/>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animEffect transition="in" filter="fade">
                                      <p:cBhvr>
                                        <p:cTn id="15" dur="500"/>
                                        <p:tgtEl>
                                          <p:spTgt spid="8">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8">
                                            <p:txEl>
                                              <p:pRg st="5" end="5"/>
                                            </p:txEl>
                                          </p:spTgt>
                                        </p:tgtEl>
                                        <p:attrNameLst>
                                          <p:attrName>style.visibility</p:attrName>
                                        </p:attrNameLst>
                                      </p:cBhvr>
                                      <p:to>
                                        <p:strVal val="visible"/>
                                      </p:to>
                                    </p:set>
                                    <p:animEffect transition="in" filter="fade">
                                      <p:cBhvr>
                                        <p:cTn id="18" dur="500"/>
                                        <p:tgtEl>
                                          <p:spTgt spid="8">
                                            <p:txEl>
                                              <p:pRg st="5" end="5"/>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8">
                                            <p:txEl>
                                              <p:pRg st="7" end="7"/>
                                            </p:txEl>
                                          </p:spTgt>
                                        </p:tgtEl>
                                        <p:attrNameLst>
                                          <p:attrName>style.visibility</p:attrName>
                                        </p:attrNameLst>
                                      </p:cBhvr>
                                      <p:to>
                                        <p:strVal val="visible"/>
                                      </p:to>
                                    </p:set>
                                    <p:animEffect transition="in" filter="fade">
                                      <p:cBhvr>
                                        <p:cTn id="21" dur="500"/>
                                        <p:tgtEl>
                                          <p:spTgt spid="8">
                                            <p:txEl>
                                              <p:pRg st="7" end="7"/>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8">
                                            <p:txEl>
                                              <p:pRg st="9" end="9"/>
                                            </p:txEl>
                                          </p:spTgt>
                                        </p:tgtEl>
                                        <p:attrNameLst>
                                          <p:attrName>style.visibility</p:attrName>
                                        </p:attrNameLst>
                                      </p:cBhvr>
                                      <p:to>
                                        <p:strVal val="visible"/>
                                      </p:to>
                                    </p:set>
                                    <p:animEffect transition="in" filter="fade">
                                      <p:cBhvr>
                                        <p:cTn id="26" dur="500"/>
                                        <p:tgtEl>
                                          <p:spTgt spid="8">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018" y="609600"/>
            <a:ext cx="4953782" cy="1219200"/>
          </a:xfrm>
        </p:spPr>
        <p:txBody>
          <a:bodyPr>
            <a:normAutofit fontScale="90000"/>
          </a:bodyPr>
          <a:lstStyle/>
          <a:p>
            <a:pPr algn="ctr"/>
            <a:r>
              <a:rPr lang="en-US" sz="2400" b="1" dirty="0">
                <a:solidFill>
                  <a:srgbClr val="002060"/>
                </a:solidFill>
                <a:latin typeface="Arial" panose="020B0604020202020204" pitchFamily="34" charset="0"/>
                <a:cs typeface="Arial" panose="020B0604020202020204" pitchFamily="34" charset="0"/>
              </a:rPr>
              <a:t>G</a:t>
            </a:r>
            <a:r>
              <a:rPr lang="en-US" sz="2400" b="1" dirty="0" smtClean="0">
                <a:solidFill>
                  <a:srgbClr val="002060"/>
                </a:solidFill>
                <a:latin typeface="Arial" panose="020B0604020202020204" pitchFamily="34" charset="0"/>
                <a:cs typeface="Arial" panose="020B0604020202020204" pitchFamily="34" charset="0"/>
              </a:rPr>
              <a:t>) Final Step: </a:t>
            </a:r>
            <a:r>
              <a:rPr lang="en-US" sz="2400" b="1" dirty="0">
                <a:solidFill>
                  <a:srgbClr val="002060"/>
                </a:solidFill>
                <a:latin typeface="Arial" panose="020B0604020202020204" pitchFamily="34" charset="0"/>
                <a:cs typeface="Arial" panose="020B0604020202020204" pitchFamily="34" charset="0"/>
              </a:rPr>
              <a:t>Mandatory Test Orientation Checklist Form</a:t>
            </a:r>
            <a:r>
              <a:rPr lang="en-US" sz="2400" dirty="0">
                <a:solidFill>
                  <a:schemeClr val="tx1"/>
                </a:solidFill>
                <a:latin typeface="Arial" panose="020B0604020202020204" pitchFamily="34" charset="0"/>
                <a:cs typeface="Arial" panose="020B0604020202020204" pitchFamily="34" charset="0"/>
              </a:rPr>
              <a:t/>
            </a:r>
            <a:br>
              <a:rPr lang="en-US" sz="2400" dirty="0">
                <a:solidFill>
                  <a:schemeClr val="tx1"/>
                </a:solidFill>
                <a:latin typeface="Arial" panose="020B0604020202020204" pitchFamily="34" charset="0"/>
                <a:cs typeface="Arial" panose="020B0604020202020204" pitchFamily="34" charset="0"/>
              </a:rPr>
            </a:br>
            <a:r>
              <a:rPr lang="en-US" dirty="0"/>
              <a:t/>
            </a:r>
            <a:br>
              <a:rPr lang="en-US" dirty="0"/>
            </a:br>
            <a:endParaRPr lang="en-US" dirty="0"/>
          </a:p>
        </p:txBody>
      </p:sp>
      <p:sp>
        <p:nvSpPr>
          <p:cNvPr id="3" name="Content Placeholder 2"/>
          <p:cNvSpPr>
            <a:spLocks noGrp="1"/>
          </p:cNvSpPr>
          <p:nvPr>
            <p:ph idx="1"/>
          </p:nvPr>
        </p:nvSpPr>
        <p:spPr>
          <a:xfrm>
            <a:off x="685018" y="1905000"/>
            <a:ext cx="6135272" cy="4038600"/>
          </a:xfrm>
        </p:spPr>
        <p:txBody>
          <a:bodyPr>
            <a:normAutofit/>
          </a:bodyPr>
          <a:lstStyle/>
          <a:p>
            <a:pPr marL="0" indent="0">
              <a:buNone/>
            </a:pPr>
            <a:r>
              <a:rPr lang="en-US" sz="2000" dirty="0" smtClean="0">
                <a:solidFill>
                  <a:schemeClr val="tx1"/>
                </a:solidFill>
                <a:latin typeface="Arial" panose="020B0604020202020204" pitchFamily="34" charset="0"/>
                <a:cs typeface="Arial" panose="020B0604020202020204" pitchFamily="34" charset="0"/>
              </a:rPr>
              <a:t>In order to conclude your orientation, submit the online </a:t>
            </a:r>
            <a:r>
              <a:rPr lang="en-US" sz="2000" dirty="0" smtClean="0">
                <a:solidFill>
                  <a:srgbClr val="002060"/>
                </a:solidFill>
                <a:latin typeface="Arial" panose="020B0604020202020204" pitchFamily="34" charset="0"/>
                <a:cs typeface="Arial" panose="020B0604020202020204" pitchFamily="34" charset="0"/>
                <a:hlinkClick r:id="rId2"/>
              </a:rPr>
              <a:t>Mandatory </a:t>
            </a:r>
            <a:r>
              <a:rPr lang="en-US" sz="2000" dirty="0">
                <a:solidFill>
                  <a:srgbClr val="002060"/>
                </a:solidFill>
                <a:latin typeface="Arial" panose="020B0604020202020204" pitchFamily="34" charset="0"/>
                <a:cs typeface="Arial" panose="020B0604020202020204" pitchFamily="34" charset="0"/>
                <a:hlinkClick r:id="rId2"/>
              </a:rPr>
              <a:t>Test Orientation Checklist </a:t>
            </a:r>
            <a:r>
              <a:rPr lang="en-US" sz="2000" dirty="0" smtClean="0">
                <a:solidFill>
                  <a:srgbClr val="002060"/>
                </a:solidFill>
                <a:latin typeface="Arial" panose="020B0604020202020204" pitchFamily="34" charset="0"/>
                <a:cs typeface="Arial" panose="020B0604020202020204" pitchFamily="34" charset="0"/>
                <a:hlinkClick r:id="rId2"/>
              </a:rPr>
              <a:t>Form</a:t>
            </a:r>
            <a:r>
              <a:rPr lang="en-US" sz="2000" dirty="0" smtClean="0">
                <a:solidFill>
                  <a:srgbClr val="002060"/>
                </a:solidFill>
                <a:latin typeface="Arial" panose="020B0604020202020204" pitchFamily="34" charset="0"/>
                <a:cs typeface="Arial" panose="020B0604020202020204" pitchFamily="34" charset="0"/>
              </a:rPr>
              <a:t>.   </a:t>
            </a:r>
            <a:endParaRPr lang="en-US" sz="2000" dirty="0">
              <a:solidFill>
                <a:srgbClr val="002060"/>
              </a:solidFill>
              <a:latin typeface="Arial" panose="020B0604020202020204" pitchFamily="34" charset="0"/>
              <a:cs typeface="Arial" panose="020B0604020202020204" pitchFamily="34" charset="0"/>
            </a:endParaRPr>
          </a:p>
          <a:p>
            <a:pPr marL="0" indent="0">
              <a:buNone/>
            </a:pPr>
            <a:endParaRPr lang="en-US" sz="2000" dirty="0" smtClean="0">
              <a:latin typeface="Arial" panose="020B0604020202020204" pitchFamily="34" charset="0"/>
              <a:cs typeface="Arial" panose="020B0604020202020204" pitchFamily="34" charset="0"/>
            </a:endParaRPr>
          </a:p>
          <a:p>
            <a:pPr marL="0" indent="0">
              <a:buNone/>
            </a:pPr>
            <a:r>
              <a:rPr lang="en-US" sz="2000" dirty="0" smtClean="0">
                <a:solidFill>
                  <a:schemeClr val="tx1"/>
                </a:solidFill>
                <a:latin typeface="Arial" panose="020B0604020202020204" pitchFamily="34" charset="0"/>
                <a:cs typeface="Arial" panose="020B0604020202020204" pitchFamily="34" charset="0"/>
              </a:rPr>
              <a:t>This form is also located on our website at </a:t>
            </a:r>
            <a:r>
              <a:rPr lang="en-US" sz="2000" dirty="0" smtClean="0">
                <a:latin typeface="Arial" panose="020B0604020202020204" pitchFamily="34" charset="0"/>
                <a:cs typeface="Arial" panose="020B0604020202020204" pitchFamily="34" charset="0"/>
                <a:hlinkClick r:id="rId3"/>
              </a:rPr>
              <a:t>www.nu.edu/sas</a:t>
            </a:r>
            <a:r>
              <a:rPr lang="en-US" sz="2000" dirty="0" smtClean="0">
                <a:latin typeface="Arial" panose="020B0604020202020204" pitchFamily="34" charset="0"/>
                <a:cs typeface="Arial" panose="020B0604020202020204" pitchFamily="34" charset="0"/>
              </a:rPr>
              <a:t> </a:t>
            </a:r>
            <a:r>
              <a:rPr lang="en-US" sz="2000" dirty="0" smtClean="0">
                <a:solidFill>
                  <a:schemeClr val="tx1"/>
                </a:solidFill>
                <a:latin typeface="Arial" panose="020B0604020202020204" pitchFamily="34" charset="0"/>
                <a:cs typeface="Arial" panose="020B0604020202020204" pitchFamily="34" charset="0"/>
              </a:rPr>
              <a:t>under the Accessibility Forms and Guides tab.</a:t>
            </a:r>
          </a:p>
          <a:p>
            <a:pPr marL="0" indent="0">
              <a:buNone/>
            </a:pPr>
            <a:endParaRPr lang="en-US" sz="2000" dirty="0" smtClean="0">
              <a:latin typeface="Arial" panose="020B0604020202020204" pitchFamily="34" charset="0"/>
              <a:cs typeface="Arial" panose="020B0604020202020204" pitchFamily="34" charset="0"/>
            </a:endParaRPr>
          </a:p>
          <a:p>
            <a:pPr marL="0" indent="0">
              <a:buNone/>
            </a:pPr>
            <a:r>
              <a:rPr lang="en-US" sz="2000" dirty="0" smtClean="0">
                <a:solidFill>
                  <a:schemeClr val="tx1"/>
                </a:solidFill>
                <a:latin typeface="Arial" panose="020B0604020202020204" pitchFamily="34" charset="0"/>
                <a:cs typeface="Arial" panose="020B0604020202020204" pitchFamily="34" charset="0"/>
              </a:rPr>
              <a:t>Should you have any questions about the form or the information provided in this orientation, email </a:t>
            </a:r>
            <a:r>
              <a:rPr lang="en-US" sz="2000" dirty="0" smtClean="0">
                <a:solidFill>
                  <a:schemeClr val="tx1"/>
                </a:solidFill>
                <a:latin typeface="Arial" panose="020B0604020202020204" pitchFamily="34" charset="0"/>
                <a:cs typeface="Arial" panose="020B0604020202020204" pitchFamily="34" charset="0"/>
                <a:hlinkClick r:id="rId4"/>
              </a:rPr>
              <a:t>accommodations@nu.edu</a:t>
            </a:r>
            <a:r>
              <a:rPr lang="en-US" sz="2000" dirty="0" smtClean="0">
                <a:solidFill>
                  <a:schemeClr val="tx1"/>
                </a:solidFill>
                <a:latin typeface="Arial" panose="020B0604020202020204" pitchFamily="34" charset="0"/>
                <a:cs typeface="Arial" panose="020B0604020202020204" pitchFamily="34" charset="0"/>
              </a:rPr>
              <a:t> </a:t>
            </a:r>
            <a:r>
              <a:rPr lang="en-US" sz="2000" dirty="0" smtClean="0">
                <a:solidFill>
                  <a:schemeClr val="tx1"/>
                </a:solidFill>
                <a:latin typeface="Arial" panose="020B0604020202020204" pitchFamily="34" charset="0"/>
                <a:cs typeface="Arial" panose="020B0604020202020204" pitchFamily="34" charset="0"/>
              </a:rPr>
              <a:t>to request </a:t>
            </a:r>
            <a:r>
              <a:rPr lang="en-US" sz="2000" dirty="0" smtClean="0">
                <a:solidFill>
                  <a:schemeClr val="tx1"/>
                </a:solidFill>
                <a:latin typeface="Arial" panose="020B0604020202020204" pitchFamily="34" charset="0"/>
                <a:cs typeface="Arial" panose="020B0604020202020204" pitchFamily="34" charset="0"/>
              </a:rPr>
              <a:t>an appointment.</a:t>
            </a:r>
            <a:endParaRPr lang="en-US" sz="2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53788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rgbClr val="002060"/>
                </a:solidFill>
                <a:latin typeface="Arial" panose="020B0604020202020204" pitchFamily="34" charset="0"/>
                <a:cs typeface="Arial" panose="020B0604020202020204" pitchFamily="34" charset="0"/>
              </a:rPr>
              <a:t>Test Accommodation Services</a:t>
            </a:r>
            <a:br>
              <a:rPr lang="en-US" sz="2800" b="1" dirty="0" smtClean="0">
                <a:solidFill>
                  <a:srgbClr val="002060"/>
                </a:solidFill>
                <a:latin typeface="Arial" panose="020B0604020202020204" pitchFamily="34" charset="0"/>
                <a:cs typeface="Arial" panose="020B0604020202020204" pitchFamily="34" charset="0"/>
              </a:rPr>
            </a:br>
            <a:r>
              <a:rPr lang="en-US" sz="2800" b="1" dirty="0" smtClean="0">
                <a:solidFill>
                  <a:srgbClr val="002060"/>
                </a:solidFill>
                <a:latin typeface="Arial" panose="020B0604020202020204" pitchFamily="34" charset="0"/>
                <a:cs typeface="Arial" panose="020B0604020202020204" pitchFamily="34" charset="0"/>
              </a:rPr>
              <a:t>Overview</a:t>
            </a:r>
            <a:endParaRPr lang="en-US" sz="2800" b="1" dirty="0">
              <a:solidFill>
                <a:srgbClr val="00206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buNone/>
            </a:pPr>
            <a:endParaRPr lang="en-US" dirty="0">
              <a:solidFill>
                <a:schemeClr val="tx1"/>
              </a:solidFill>
              <a:latin typeface="Arial" panose="020B0604020202020204" pitchFamily="34" charset="0"/>
              <a:cs typeface="Arial" panose="020B0604020202020204" pitchFamily="34" charset="0"/>
            </a:endParaRPr>
          </a:p>
          <a:p>
            <a:pPr marL="0" indent="0">
              <a:buNone/>
            </a:pPr>
            <a:r>
              <a:rPr lang="en-US" dirty="0">
                <a:solidFill>
                  <a:schemeClr val="tx1"/>
                </a:solidFill>
                <a:latin typeface="Arial" panose="020B0604020202020204" pitchFamily="34" charset="0"/>
                <a:cs typeface="Arial" panose="020B0604020202020204" pitchFamily="34" charset="0"/>
              </a:rPr>
              <a:t>P</a:t>
            </a:r>
            <a:r>
              <a:rPr lang="en-US" sz="1800" dirty="0" smtClean="0">
                <a:solidFill>
                  <a:schemeClr val="tx1"/>
                </a:solidFill>
                <a:latin typeface="Arial" panose="020B0604020202020204" pitchFamily="34" charset="0"/>
                <a:cs typeface="Arial" panose="020B0604020202020204" pitchFamily="34" charset="0"/>
              </a:rPr>
              <a:t>rovided in this orientation </a:t>
            </a:r>
            <a:r>
              <a:rPr lang="en-US" dirty="0" smtClean="0">
                <a:solidFill>
                  <a:schemeClr val="tx1"/>
                </a:solidFill>
                <a:latin typeface="Arial" panose="020B0604020202020204" pitchFamily="34" charset="0"/>
                <a:cs typeface="Arial" panose="020B0604020202020204" pitchFamily="34" charset="0"/>
              </a:rPr>
              <a:t>are the</a:t>
            </a:r>
            <a:r>
              <a:rPr lang="en-US" sz="1800" dirty="0" smtClean="0">
                <a:solidFill>
                  <a:schemeClr val="tx1"/>
                </a:solidFill>
                <a:latin typeface="Arial" panose="020B0604020202020204" pitchFamily="34" charset="0"/>
                <a:cs typeface="Arial" panose="020B0604020202020204" pitchFamily="34" charset="0"/>
              </a:rPr>
              <a:t> required steps in order for students to receive their approved test accommodations for both onsite and online exams in their courses.</a:t>
            </a:r>
          </a:p>
          <a:p>
            <a:pPr marL="0" indent="0">
              <a:buNone/>
            </a:pPr>
            <a:endParaRPr lang="en-US" sz="1800" dirty="0" smtClean="0">
              <a:solidFill>
                <a:schemeClr val="tx1"/>
              </a:solidFill>
              <a:latin typeface="Arial" panose="020B0604020202020204" pitchFamily="34" charset="0"/>
              <a:cs typeface="Arial" panose="020B0604020202020204" pitchFamily="34" charset="0"/>
            </a:endParaRPr>
          </a:p>
          <a:p>
            <a:pPr marL="0" indent="0">
              <a:buNone/>
            </a:pPr>
            <a:r>
              <a:rPr lang="en-US" sz="1800" dirty="0" smtClean="0">
                <a:solidFill>
                  <a:schemeClr val="tx1"/>
                </a:solidFill>
                <a:latin typeface="Arial" panose="020B0604020202020204" pitchFamily="34" charset="0"/>
                <a:cs typeface="Arial" panose="020B0604020202020204" pitchFamily="34" charset="0"/>
              </a:rPr>
              <a:t>For any exams outside of a student’s course, students must contact SAS at</a:t>
            </a:r>
            <a:r>
              <a:rPr lang="en-US" dirty="0">
                <a:solidFill>
                  <a:schemeClr val="tx1"/>
                </a:solidFill>
                <a:latin typeface="Arial" panose="020B0604020202020204" pitchFamily="34" charset="0"/>
                <a:cs typeface="Arial" panose="020B0604020202020204" pitchFamily="34" charset="0"/>
              </a:rPr>
              <a:t> </a:t>
            </a:r>
            <a:r>
              <a:rPr lang="en-US" dirty="0" smtClean="0">
                <a:solidFill>
                  <a:schemeClr val="tx1"/>
                </a:solidFill>
                <a:latin typeface="Arial" panose="020B0604020202020204" pitchFamily="34" charset="0"/>
                <a:cs typeface="Arial" panose="020B0604020202020204" pitchFamily="34" charset="0"/>
                <a:hlinkClick r:id="rId2"/>
              </a:rPr>
              <a:t>accommodations@nu.edu</a:t>
            </a:r>
            <a:r>
              <a:rPr lang="en-US" dirty="0" smtClean="0">
                <a:solidFill>
                  <a:schemeClr val="tx1"/>
                </a:solidFill>
                <a:latin typeface="Arial" panose="020B0604020202020204" pitchFamily="34" charset="0"/>
                <a:cs typeface="Arial" panose="020B0604020202020204" pitchFamily="34" charset="0"/>
              </a:rPr>
              <a:t> with </a:t>
            </a:r>
            <a:r>
              <a:rPr lang="en-US" sz="1800" dirty="0" smtClean="0">
                <a:solidFill>
                  <a:schemeClr val="tx1"/>
                </a:solidFill>
                <a:latin typeface="Arial" panose="020B0604020202020204" pitchFamily="34" charset="0"/>
                <a:cs typeface="Arial" panose="020B0604020202020204" pitchFamily="34" charset="0"/>
              </a:rPr>
              <a:t>timely notice for next steps. </a:t>
            </a:r>
          </a:p>
          <a:p>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74456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838200"/>
            <a:ext cx="6343202" cy="709865"/>
          </a:xfrm>
        </p:spPr>
        <p:txBody>
          <a:bodyPr>
            <a:normAutofit/>
          </a:bodyPr>
          <a:lstStyle/>
          <a:p>
            <a:pPr algn="ctr"/>
            <a:r>
              <a:rPr lang="en-US" sz="3600" b="1" dirty="0" smtClean="0">
                <a:solidFill>
                  <a:srgbClr val="002060"/>
                </a:solidFill>
                <a:latin typeface="Arial" panose="020B0604020202020204" pitchFamily="34" charset="0"/>
                <a:cs typeface="Arial" panose="020B0604020202020204" pitchFamily="34" charset="0"/>
              </a:rPr>
              <a:t>Agenda</a:t>
            </a:r>
            <a:endParaRPr lang="en-US" sz="3600" b="1" dirty="0">
              <a:solidFill>
                <a:srgbClr val="00206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85800" y="1752600"/>
            <a:ext cx="7772400" cy="4343400"/>
          </a:xfrm>
        </p:spPr>
        <p:txBody>
          <a:bodyPr>
            <a:noAutofit/>
          </a:bodyPr>
          <a:lstStyle/>
          <a:p>
            <a:pPr marL="0" indent="0">
              <a:buNone/>
            </a:pPr>
            <a:r>
              <a:rPr lang="en-US" sz="2400" dirty="0" smtClean="0">
                <a:solidFill>
                  <a:schemeClr val="tx1"/>
                </a:solidFill>
                <a:latin typeface="Arial" panose="020B0604020202020204" pitchFamily="34" charset="0"/>
                <a:cs typeface="Arial" panose="020B0604020202020204" pitchFamily="34" charset="0"/>
              </a:rPr>
              <a:t>A.  Student Responsibilities for Onsite Exams</a:t>
            </a:r>
          </a:p>
          <a:p>
            <a:pPr marL="0" indent="0">
              <a:buNone/>
            </a:pPr>
            <a:r>
              <a:rPr lang="en-US" sz="2400" dirty="0" smtClean="0">
                <a:solidFill>
                  <a:schemeClr val="tx1"/>
                </a:solidFill>
                <a:latin typeface="Arial" panose="020B0604020202020204" pitchFamily="34" charset="0"/>
                <a:cs typeface="Arial" panose="020B0604020202020204" pitchFamily="34" charset="0"/>
              </a:rPr>
              <a:t>B.  Expectations for Day of Onsite Exam</a:t>
            </a:r>
          </a:p>
          <a:p>
            <a:pPr marL="0" indent="0">
              <a:buNone/>
            </a:pPr>
            <a:r>
              <a:rPr lang="en-US" sz="2400" dirty="0" smtClean="0">
                <a:solidFill>
                  <a:schemeClr val="tx1"/>
                </a:solidFill>
                <a:latin typeface="Arial" panose="020B0604020202020204" pitchFamily="34" charset="0"/>
                <a:cs typeface="Arial" panose="020B0604020202020204" pitchFamily="34" charset="0"/>
              </a:rPr>
              <a:t>C.  Additional Policies for Onsite Exams</a:t>
            </a:r>
          </a:p>
          <a:p>
            <a:pPr marL="0" indent="0">
              <a:buNone/>
            </a:pPr>
            <a:r>
              <a:rPr lang="en-US" sz="2400" dirty="0" smtClean="0">
                <a:solidFill>
                  <a:schemeClr val="tx1"/>
                </a:solidFill>
                <a:latin typeface="Arial" panose="020B0604020202020204" pitchFamily="34" charset="0"/>
                <a:cs typeface="Arial" panose="020B0604020202020204" pitchFamily="34" charset="0"/>
              </a:rPr>
              <a:t>D.  Student Responsibilities for Online Exams</a:t>
            </a:r>
          </a:p>
          <a:p>
            <a:pPr marL="0" indent="0">
              <a:buNone/>
            </a:pPr>
            <a:r>
              <a:rPr lang="en-US" sz="2400" dirty="0" smtClean="0">
                <a:solidFill>
                  <a:schemeClr val="tx1"/>
                </a:solidFill>
                <a:latin typeface="Arial" panose="020B0604020202020204" pitchFamily="34" charset="0"/>
                <a:cs typeface="Arial" panose="020B0604020202020204" pitchFamily="34" charset="0"/>
              </a:rPr>
              <a:t>E.  </a:t>
            </a:r>
            <a:r>
              <a:rPr lang="en-US" sz="2400" b="1" dirty="0" smtClean="0">
                <a:solidFill>
                  <a:schemeClr val="tx1"/>
                </a:solidFill>
                <a:latin typeface="Arial" panose="020B0604020202020204" pitchFamily="34" charset="0"/>
                <a:cs typeface="Arial" panose="020B0604020202020204" pitchFamily="34" charset="0"/>
              </a:rPr>
              <a:t>IMPORTANT</a:t>
            </a:r>
            <a:r>
              <a:rPr lang="en-US" sz="2400" dirty="0" smtClean="0">
                <a:solidFill>
                  <a:schemeClr val="tx1"/>
                </a:solidFill>
                <a:latin typeface="Arial" panose="020B0604020202020204" pitchFamily="34" charset="0"/>
                <a:cs typeface="Arial" panose="020B0604020202020204" pitchFamily="34" charset="0"/>
              </a:rPr>
              <a:t> Blackboard Information </a:t>
            </a:r>
          </a:p>
          <a:p>
            <a:pPr marL="0" indent="0">
              <a:buNone/>
            </a:pPr>
            <a:r>
              <a:rPr lang="en-US" sz="2400" dirty="0" smtClean="0">
                <a:solidFill>
                  <a:schemeClr val="tx1"/>
                </a:solidFill>
                <a:latin typeface="Arial" panose="020B0604020202020204" pitchFamily="34" charset="0"/>
                <a:cs typeface="Arial" panose="020B0604020202020204" pitchFamily="34" charset="0"/>
              </a:rPr>
              <a:t>F.  Contact </a:t>
            </a:r>
            <a:r>
              <a:rPr lang="en-US" sz="2400" dirty="0">
                <a:solidFill>
                  <a:schemeClr val="tx1"/>
                </a:solidFill>
                <a:latin typeface="Arial" panose="020B0604020202020204" pitchFamily="34" charset="0"/>
                <a:cs typeface="Arial" panose="020B0604020202020204" pitchFamily="34" charset="0"/>
              </a:rPr>
              <a:t>Information for SAS</a:t>
            </a:r>
          </a:p>
          <a:p>
            <a:pPr marL="0" indent="0">
              <a:buNone/>
            </a:pPr>
            <a:r>
              <a:rPr lang="en-US" sz="2400" dirty="0" smtClean="0">
                <a:solidFill>
                  <a:schemeClr val="tx1"/>
                </a:solidFill>
                <a:latin typeface="Arial" panose="020B0604020202020204" pitchFamily="34" charset="0"/>
                <a:cs typeface="Arial" panose="020B0604020202020204" pitchFamily="34" charset="0"/>
              </a:rPr>
              <a:t>G. Mandatory Test Orientation Checklist Form</a:t>
            </a:r>
            <a:endParaRPr lang="en-US" sz="2400" dirty="0">
              <a:solidFill>
                <a:schemeClr val="tx1"/>
              </a:solidFill>
              <a:latin typeface="Arial" panose="020B0604020202020204" pitchFamily="34" charset="0"/>
              <a:cs typeface="Arial" panose="020B0604020202020204" pitchFamily="34" charset="0"/>
            </a:endParaRPr>
          </a:p>
          <a:p>
            <a:endParaRPr lang="en-US" sz="2400" dirty="0" smtClean="0"/>
          </a:p>
        </p:txBody>
      </p:sp>
    </p:spTree>
    <p:extLst>
      <p:ext uri="{BB962C8B-B14F-4D97-AF65-F5344CB8AC3E}">
        <p14:creationId xmlns:p14="http://schemas.microsoft.com/office/powerpoint/2010/main" val="22563042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50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50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50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50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50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50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rgbClr val="002060"/>
                </a:solidFill>
                <a:latin typeface="Arial" panose="020B0604020202020204" pitchFamily="34" charset="0"/>
                <a:cs typeface="Arial" panose="020B0604020202020204" pitchFamily="34" charset="0"/>
              </a:rPr>
              <a:t>A) Student Responsibilities</a:t>
            </a:r>
            <a:br>
              <a:rPr lang="en-US" sz="2800" b="1" dirty="0" smtClean="0">
                <a:solidFill>
                  <a:srgbClr val="002060"/>
                </a:solidFill>
                <a:latin typeface="Arial" panose="020B0604020202020204" pitchFamily="34" charset="0"/>
                <a:cs typeface="Arial" panose="020B0604020202020204" pitchFamily="34" charset="0"/>
              </a:rPr>
            </a:br>
            <a:r>
              <a:rPr lang="en-US" sz="2800" b="1" dirty="0" smtClean="0">
                <a:solidFill>
                  <a:srgbClr val="002060"/>
                </a:solidFill>
                <a:latin typeface="Arial" panose="020B0604020202020204" pitchFamily="34" charset="0"/>
                <a:cs typeface="Arial" panose="020B0604020202020204" pitchFamily="34" charset="0"/>
              </a:rPr>
              <a:t>for Onsite Exams</a:t>
            </a:r>
            <a:endParaRPr lang="en-US" sz="2800" b="1" dirty="0">
              <a:solidFill>
                <a:srgbClr val="00206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solidFill>
                  <a:schemeClr val="tx1"/>
                </a:solidFill>
                <a:latin typeface="Arial" panose="020B0604020202020204" pitchFamily="34" charset="0"/>
                <a:cs typeface="Arial" panose="020B0604020202020204" pitchFamily="34" charset="0"/>
              </a:rPr>
              <a:t>1.  Read and abide by Test Accommodation Policies and Guidelines </a:t>
            </a:r>
          </a:p>
          <a:p>
            <a:pPr marL="0" indent="0">
              <a:buNone/>
            </a:pPr>
            <a:endParaRPr lang="en-US" dirty="0" smtClean="0">
              <a:solidFill>
                <a:schemeClr val="tx1"/>
              </a:solidFill>
              <a:latin typeface="Arial" panose="020B0604020202020204" pitchFamily="34" charset="0"/>
              <a:cs typeface="Arial" panose="020B0604020202020204" pitchFamily="34" charset="0"/>
            </a:endParaRPr>
          </a:p>
          <a:p>
            <a:pPr marL="0" indent="0">
              <a:buNone/>
            </a:pPr>
            <a:r>
              <a:rPr lang="en-US" dirty="0" smtClean="0">
                <a:solidFill>
                  <a:schemeClr val="tx1"/>
                </a:solidFill>
                <a:latin typeface="Arial" panose="020B0604020202020204" pitchFamily="34" charset="0"/>
                <a:cs typeface="Arial" panose="020B0604020202020204" pitchFamily="34" charset="0"/>
              </a:rPr>
              <a:t>2.  Provide a copy of your Accommodation Letter to your professor of record</a:t>
            </a:r>
          </a:p>
          <a:p>
            <a:pPr marL="0" indent="0">
              <a:buNone/>
            </a:pPr>
            <a:endParaRPr lang="en-US" dirty="0" smtClean="0">
              <a:solidFill>
                <a:schemeClr val="tx1"/>
              </a:solidFill>
              <a:latin typeface="Arial" panose="020B0604020202020204" pitchFamily="34" charset="0"/>
              <a:cs typeface="Arial" panose="020B0604020202020204" pitchFamily="34" charset="0"/>
            </a:endParaRPr>
          </a:p>
          <a:p>
            <a:pPr marL="0" indent="0">
              <a:buNone/>
            </a:pPr>
            <a:r>
              <a:rPr lang="en-US" dirty="0" smtClean="0">
                <a:solidFill>
                  <a:schemeClr val="tx1"/>
                </a:solidFill>
                <a:latin typeface="Arial" panose="020B0604020202020204" pitchFamily="34" charset="0"/>
                <a:cs typeface="Arial" panose="020B0604020202020204" pitchFamily="34" charset="0"/>
              </a:rPr>
              <a:t>3.  Complete an Onsite Test Accommodation Request Form and submit to </a:t>
            </a:r>
            <a:r>
              <a:rPr lang="en-US" dirty="0" smtClean="0">
                <a:latin typeface="Arial" panose="020B0604020202020204" pitchFamily="34" charset="0"/>
                <a:cs typeface="Arial" panose="020B0604020202020204" pitchFamily="34" charset="0"/>
                <a:hlinkClick r:id="rId2"/>
              </a:rPr>
              <a:t>accommodations@nu.edu</a:t>
            </a:r>
            <a:r>
              <a:rPr lang="en-US" dirty="0" smtClean="0">
                <a:latin typeface="Arial" panose="020B0604020202020204" pitchFamily="34" charset="0"/>
                <a:cs typeface="Arial" panose="020B0604020202020204" pitchFamily="34" charset="0"/>
              </a:rPr>
              <a:t> </a:t>
            </a:r>
            <a:r>
              <a:rPr lang="en-US" dirty="0" smtClean="0">
                <a:solidFill>
                  <a:schemeClr val="tx1"/>
                </a:solidFill>
                <a:latin typeface="Arial" panose="020B0604020202020204" pitchFamily="34" charset="0"/>
                <a:cs typeface="Arial" panose="020B0604020202020204" pitchFamily="34" charset="0"/>
              </a:rPr>
              <a:t>five business days prior to first exam</a:t>
            </a:r>
          </a:p>
          <a:p>
            <a:pPr marL="0" indent="0">
              <a:buNone/>
            </a:pPr>
            <a:endParaRPr lang="en-US" dirty="0" smtClean="0">
              <a:solidFill>
                <a:schemeClr val="tx1"/>
              </a:solidFill>
              <a:latin typeface="Arial" panose="020B0604020202020204" pitchFamily="34" charset="0"/>
              <a:cs typeface="Arial" panose="020B0604020202020204" pitchFamily="34" charset="0"/>
            </a:endParaRPr>
          </a:p>
          <a:p>
            <a:pPr marL="0" indent="0">
              <a:buNone/>
            </a:pPr>
            <a:r>
              <a:rPr lang="en-US" dirty="0" smtClean="0">
                <a:solidFill>
                  <a:schemeClr val="tx1"/>
                </a:solidFill>
                <a:latin typeface="Arial" panose="020B0604020202020204" pitchFamily="34" charset="0"/>
                <a:cs typeface="Arial" panose="020B0604020202020204" pitchFamily="34" charset="0"/>
              </a:rPr>
              <a:t>4.  For Blackboard exams, inform and remind your professor of record to change your test time as your extended time is not automatically applied </a:t>
            </a:r>
          </a:p>
          <a:p>
            <a:pPr marL="457200" indent="-457200">
              <a:buFont typeface="+mj-lt"/>
              <a:buAutoNum type="arabicPeriod"/>
            </a:pPr>
            <a:endParaRPr lang="en-US" dirty="0" smtClean="0"/>
          </a:p>
        </p:txBody>
      </p:sp>
    </p:spTree>
    <p:extLst>
      <p:ext uri="{BB962C8B-B14F-4D97-AF65-F5344CB8AC3E}">
        <p14:creationId xmlns:p14="http://schemas.microsoft.com/office/powerpoint/2010/main" val="37195567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000" b="1" dirty="0" smtClean="0">
                <a:solidFill>
                  <a:srgbClr val="002060"/>
                </a:solidFill>
                <a:latin typeface="Arial" panose="020B0604020202020204" pitchFamily="34" charset="0"/>
                <a:cs typeface="Arial" panose="020B0604020202020204" pitchFamily="34" charset="0"/>
              </a:rPr>
              <a:t>A-1: Read and Abide by the Test Accommodation Policies and Guidelines</a:t>
            </a:r>
            <a:endParaRPr lang="en-US" sz="2000" b="1" dirty="0">
              <a:solidFill>
                <a:srgbClr val="00206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a:buClr>
                <a:srgbClr val="002060"/>
              </a:buClr>
            </a:pPr>
            <a:r>
              <a:rPr lang="en-US" dirty="0" smtClean="0">
                <a:solidFill>
                  <a:schemeClr val="tx1"/>
                </a:solidFill>
                <a:latin typeface="Arial" panose="020B0604020202020204" pitchFamily="34" charset="0"/>
                <a:cs typeface="Arial" panose="020B0604020202020204" pitchFamily="34" charset="0"/>
              </a:rPr>
              <a:t>In order to receive test accommodations services, all students must read and abide by the Test Accommodation Policies and Guidelines</a:t>
            </a:r>
          </a:p>
          <a:p>
            <a:pPr>
              <a:buClr>
                <a:srgbClr val="002060"/>
              </a:buClr>
            </a:pPr>
            <a:endParaRPr lang="en-US" dirty="0" smtClean="0">
              <a:latin typeface="Arial" panose="020B0604020202020204" pitchFamily="34" charset="0"/>
              <a:cs typeface="Arial" panose="020B0604020202020204" pitchFamily="34" charset="0"/>
            </a:endParaRPr>
          </a:p>
          <a:p>
            <a:pPr>
              <a:buClr>
                <a:srgbClr val="002060"/>
              </a:buClr>
            </a:pPr>
            <a:r>
              <a:rPr lang="en-US" dirty="0" smtClean="0">
                <a:solidFill>
                  <a:schemeClr val="tx1"/>
                </a:solidFill>
                <a:latin typeface="Arial" panose="020B0604020202020204" pitchFamily="34" charset="0"/>
                <a:cs typeface="Arial" panose="020B0604020202020204" pitchFamily="34" charset="0"/>
              </a:rPr>
              <a:t>This document is located online </a:t>
            </a:r>
            <a:r>
              <a:rPr lang="en-US" dirty="0">
                <a:solidFill>
                  <a:schemeClr val="tx1"/>
                </a:solidFill>
                <a:latin typeface="Arial" panose="020B0604020202020204" pitchFamily="34" charset="0"/>
                <a:cs typeface="Arial" panose="020B0604020202020204" pitchFamily="34" charset="0"/>
              </a:rPr>
              <a:t>at </a:t>
            </a:r>
            <a:r>
              <a:rPr lang="en-US" dirty="0" smtClean="0">
                <a:solidFill>
                  <a:srgbClr val="002060"/>
                </a:solidFill>
                <a:latin typeface="Arial" panose="020B0604020202020204" pitchFamily="34" charset="0"/>
                <a:cs typeface="Arial" panose="020B0604020202020204" pitchFamily="34" charset="0"/>
                <a:hlinkClick r:id="rId2"/>
              </a:rPr>
              <a:t>Accessibility Forms and Guides</a:t>
            </a:r>
            <a:endParaRPr lang="en-US" dirty="0" smtClean="0">
              <a:solidFill>
                <a:srgbClr val="002060"/>
              </a:solidFill>
              <a:latin typeface="Arial" panose="020B0604020202020204" pitchFamily="34" charset="0"/>
              <a:cs typeface="Arial" panose="020B0604020202020204" pitchFamily="34" charset="0"/>
            </a:endParaRPr>
          </a:p>
          <a:p>
            <a:pPr>
              <a:buClr>
                <a:srgbClr val="002060"/>
              </a:buClr>
            </a:pPr>
            <a:endParaRPr lang="en-US" dirty="0" smtClean="0">
              <a:latin typeface="Arial" panose="020B0604020202020204" pitchFamily="34" charset="0"/>
              <a:cs typeface="Arial" panose="020B0604020202020204" pitchFamily="34" charset="0"/>
            </a:endParaRPr>
          </a:p>
          <a:p>
            <a:pPr>
              <a:buClr>
                <a:srgbClr val="002060"/>
              </a:buClr>
            </a:pPr>
            <a:r>
              <a:rPr lang="en-US" dirty="0" smtClean="0">
                <a:solidFill>
                  <a:schemeClr val="tx1"/>
                </a:solidFill>
                <a:latin typeface="Arial" panose="020B0604020202020204" pitchFamily="34" charset="0"/>
                <a:cs typeface="Arial" panose="020B0604020202020204" pitchFamily="34" charset="0"/>
              </a:rPr>
              <a:t>For any questions about this document, contact </a:t>
            </a:r>
            <a:r>
              <a:rPr lang="en-US" dirty="0" smtClean="0">
                <a:latin typeface="Arial" panose="020B0604020202020204" pitchFamily="34" charset="0"/>
                <a:cs typeface="Arial" panose="020B0604020202020204" pitchFamily="34" charset="0"/>
                <a:hlinkClick r:id="rId3"/>
              </a:rPr>
              <a:t>accommodations@nu.edu</a:t>
            </a:r>
            <a:r>
              <a:rPr lang="en-US" dirty="0" smtClean="0">
                <a:latin typeface="Arial" panose="020B0604020202020204" pitchFamily="34" charset="0"/>
                <a:cs typeface="Arial" panose="020B0604020202020204" pitchFamily="34" charset="0"/>
              </a:rPr>
              <a:t> </a:t>
            </a:r>
            <a:endParaRPr lang="en-US" u="sng"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1838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5867400" cy="1143000"/>
          </a:xfrm>
        </p:spPr>
        <p:txBody>
          <a:bodyPr>
            <a:noAutofit/>
          </a:bodyPr>
          <a:lstStyle/>
          <a:p>
            <a:pPr algn="ctr"/>
            <a:r>
              <a:rPr lang="en-US" sz="2000" b="1" dirty="0" smtClean="0">
                <a:solidFill>
                  <a:srgbClr val="002060"/>
                </a:solidFill>
                <a:latin typeface="Arial" panose="020B0604020202020204" pitchFamily="34" charset="0"/>
                <a:cs typeface="Arial" panose="020B0604020202020204" pitchFamily="34" charset="0"/>
              </a:rPr>
              <a:t>A-2: Provide a Copy of your Accommodation Letter to your Professor</a:t>
            </a:r>
            <a:endParaRPr lang="en-US" sz="2000" b="1" u="sng" dirty="0">
              <a:solidFill>
                <a:srgbClr val="00206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755469" y="1600200"/>
            <a:ext cx="5797731" cy="4419600"/>
          </a:xfrm>
        </p:spPr>
        <p:txBody>
          <a:bodyPr>
            <a:normAutofit fontScale="92500"/>
          </a:bodyPr>
          <a:lstStyle/>
          <a:p>
            <a:pPr>
              <a:buClr>
                <a:srgbClr val="002060"/>
              </a:buClr>
            </a:pPr>
            <a:endParaRPr lang="en-US" sz="1800" dirty="0" smtClean="0">
              <a:latin typeface="Arial" panose="020B0604020202020204" pitchFamily="34" charset="0"/>
              <a:cs typeface="Arial" panose="020B0604020202020204" pitchFamily="34" charset="0"/>
            </a:endParaRPr>
          </a:p>
          <a:p>
            <a:pPr>
              <a:buClr>
                <a:srgbClr val="002060"/>
              </a:buClr>
            </a:pPr>
            <a:r>
              <a:rPr lang="en-US" sz="1800" dirty="0" smtClean="0">
                <a:solidFill>
                  <a:schemeClr val="tx1"/>
                </a:solidFill>
                <a:latin typeface="Arial" panose="020B0604020202020204" pitchFamily="34" charset="0"/>
                <a:cs typeface="Arial" panose="020B0604020202020204" pitchFamily="34" charset="0"/>
              </a:rPr>
              <a:t>Before </a:t>
            </a:r>
            <a:r>
              <a:rPr lang="en-US" dirty="0" smtClean="0">
                <a:solidFill>
                  <a:schemeClr val="tx1"/>
                </a:solidFill>
                <a:latin typeface="Arial" panose="020B0604020202020204" pitchFamily="34" charset="0"/>
                <a:cs typeface="Arial" panose="020B0604020202020204" pitchFamily="34" charset="0"/>
              </a:rPr>
              <a:t>your course begins, connect </a:t>
            </a:r>
            <a:r>
              <a:rPr lang="en-US" sz="1800" dirty="0" smtClean="0">
                <a:solidFill>
                  <a:schemeClr val="tx1"/>
                </a:solidFill>
                <a:latin typeface="Arial" panose="020B0604020202020204" pitchFamily="34" charset="0"/>
                <a:cs typeface="Arial" panose="020B0604020202020204" pitchFamily="34" charset="0"/>
              </a:rPr>
              <a:t>with </a:t>
            </a:r>
            <a:r>
              <a:rPr lang="en-US" sz="1800" dirty="0">
                <a:solidFill>
                  <a:schemeClr val="tx1"/>
                </a:solidFill>
                <a:latin typeface="Arial" panose="020B0604020202020204" pitchFamily="34" charset="0"/>
                <a:cs typeface="Arial" panose="020B0604020202020204" pitchFamily="34" charset="0"/>
              </a:rPr>
              <a:t>the professor of record to discuss your approved academic accommodations and upcoming exam </a:t>
            </a:r>
            <a:r>
              <a:rPr lang="en-US" sz="1800" dirty="0" smtClean="0">
                <a:solidFill>
                  <a:schemeClr val="tx1"/>
                </a:solidFill>
                <a:latin typeface="Arial" panose="020B0604020202020204" pitchFamily="34" charset="0"/>
                <a:cs typeface="Arial" panose="020B0604020202020204" pitchFamily="34" charset="0"/>
              </a:rPr>
              <a:t>requests</a:t>
            </a:r>
          </a:p>
          <a:p>
            <a:pPr>
              <a:buClr>
                <a:srgbClr val="002060"/>
              </a:buClr>
            </a:pPr>
            <a:endParaRPr lang="en-US" sz="1800" dirty="0" smtClean="0">
              <a:solidFill>
                <a:schemeClr val="tx1"/>
              </a:solidFill>
              <a:latin typeface="Arial" panose="020B0604020202020204" pitchFamily="34" charset="0"/>
              <a:cs typeface="Arial" panose="020B0604020202020204" pitchFamily="34" charset="0"/>
            </a:endParaRPr>
          </a:p>
          <a:p>
            <a:pPr>
              <a:buClr>
                <a:srgbClr val="002060"/>
              </a:buClr>
            </a:pPr>
            <a:r>
              <a:rPr lang="en-US" sz="1800" dirty="0" smtClean="0">
                <a:solidFill>
                  <a:schemeClr val="tx1"/>
                </a:solidFill>
                <a:latin typeface="Arial" panose="020B0604020202020204" pitchFamily="34" charset="0"/>
                <a:cs typeface="Arial" panose="020B0604020202020204" pitchFamily="34" charset="0"/>
              </a:rPr>
              <a:t>SAS recommends </a:t>
            </a:r>
            <a:r>
              <a:rPr lang="en-US" sz="1800" dirty="0">
                <a:solidFill>
                  <a:schemeClr val="tx1"/>
                </a:solidFill>
                <a:latin typeface="Arial" panose="020B0604020202020204" pitchFamily="34" charset="0"/>
                <a:cs typeface="Arial" panose="020B0604020202020204" pitchFamily="34" charset="0"/>
              </a:rPr>
              <a:t>providing a copy at least </a:t>
            </a:r>
            <a:r>
              <a:rPr lang="en-US" sz="1800" b="1" dirty="0">
                <a:solidFill>
                  <a:schemeClr val="tx1"/>
                </a:solidFill>
                <a:latin typeface="Arial" panose="020B0604020202020204" pitchFamily="34" charset="0"/>
                <a:cs typeface="Arial" panose="020B0604020202020204" pitchFamily="34" charset="0"/>
              </a:rPr>
              <a:t>1 </a:t>
            </a:r>
            <a:r>
              <a:rPr lang="en-US" sz="1800" dirty="0">
                <a:solidFill>
                  <a:schemeClr val="tx1"/>
                </a:solidFill>
                <a:latin typeface="Arial" panose="020B0604020202020204" pitchFamily="34" charset="0"/>
                <a:cs typeface="Arial" panose="020B0604020202020204" pitchFamily="34" charset="0"/>
              </a:rPr>
              <a:t>week prior to the start of your </a:t>
            </a:r>
            <a:r>
              <a:rPr lang="en-US" sz="1800" dirty="0" smtClean="0">
                <a:solidFill>
                  <a:schemeClr val="tx1"/>
                </a:solidFill>
                <a:latin typeface="Arial" panose="020B0604020202020204" pitchFamily="34" charset="0"/>
                <a:cs typeface="Arial" panose="020B0604020202020204" pitchFamily="34" charset="0"/>
              </a:rPr>
              <a:t>course</a:t>
            </a:r>
          </a:p>
          <a:p>
            <a:pPr>
              <a:buClr>
                <a:srgbClr val="002060"/>
              </a:buClr>
            </a:pPr>
            <a:endParaRPr lang="en-US" sz="1800" dirty="0">
              <a:solidFill>
                <a:schemeClr val="tx1"/>
              </a:solidFill>
              <a:latin typeface="Arial" panose="020B0604020202020204" pitchFamily="34" charset="0"/>
              <a:cs typeface="Arial" panose="020B0604020202020204" pitchFamily="34" charset="0"/>
            </a:endParaRPr>
          </a:p>
          <a:p>
            <a:pPr>
              <a:buClr>
                <a:srgbClr val="002060"/>
              </a:buClr>
            </a:pPr>
            <a:r>
              <a:rPr lang="en-US" sz="1800" dirty="0" smtClean="0">
                <a:solidFill>
                  <a:schemeClr val="tx1"/>
                </a:solidFill>
                <a:latin typeface="Arial" panose="020B0604020202020204" pitchFamily="34" charset="0"/>
                <a:cs typeface="Arial" panose="020B0604020202020204" pitchFamily="34" charset="0"/>
              </a:rPr>
              <a:t>Send by email or provide a copy in person </a:t>
            </a:r>
          </a:p>
          <a:p>
            <a:pPr>
              <a:buClr>
                <a:srgbClr val="002060"/>
              </a:buClr>
            </a:pPr>
            <a:endParaRPr lang="en-US" sz="1800" dirty="0" smtClean="0">
              <a:latin typeface="Arial" panose="020B0604020202020204" pitchFamily="34" charset="0"/>
              <a:cs typeface="Arial" panose="020B0604020202020204" pitchFamily="34" charset="0"/>
            </a:endParaRPr>
          </a:p>
          <a:p>
            <a:pPr>
              <a:buClr>
                <a:srgbClr val="002060"/>
              </a:buClr>
            </a:pPr>
            <a:r>
              <a:rPr lang="en-US" sz="1800" dirty="0" smtClean="0">
                <a:solidFill>
                  <a:schemeClr val="tx1"/>
                </a:solidFill>
                <a:latin typeface="Arial" panose="020B0604020202020204" pitchFamily="34" charset="0"/>
                <a:cs typeface="Arial" panose="020B0604020202020204" pitchFamily="34" charset="0"/>
              </a:rPr>
              <a:t>For </a:t>
            </a:r>
            <a:r>
              <a:rPr lang="en-US" sz="1800" dirty="0">
                <a:solidFill>
                  <a:schemeClr val="tx1"/>
                </a:solidFill>
                <a:latin typeface="Arial" panose="020B0604020202020204" pitchFamily="34" charset="0"/>
                <a:cs typeface="Arial" panose="020B0604020202020204" pitchFamily="34" charset="0"/>
              </a:rPr>
              <a:t>additional </a:t>
            </a:r>
            <a:r>
              <a:rPr lang="en-US" sz="1800" dirty="0" smtClean="0">
                <a:solidFill>
                  <a:schemeClr val="tx1"/>
                </a:solidFill>
                <a:latin typeface="Arial" panose="020B0604020202020204" pitchFamily="34" charset="0"/>
                <a:cs typeface="Arial" panose="020B0604020202020204" pitchFamily="34" charset="0"/>
              </a:rPr>
              <a:t>support, students may copy (CC) </a:t>
            </a:r>
            <a:r>
              <a:rPr lang="en-US" sz="1800" dirty="0" smtClean="0">
                <a:solidFill>
                  <a:schemeClr val="tx1"/>
                </a:solidFill>
                <a:latin typeface="Arial" panose="020B0604020202020204" pitchFamily="34" charset="0"/>
                <a:cs typeface="Arial" panose="020B0604020202020204" pitchFamily="34" charset="0"/>
                <a:hlinkClick r:id="rId2"/>
              </a:rPr>
              <a:t>accommodations@nu.edu</a:t>
            </a:r>
            <a:r>
              <a:rPr lang="en-US" sz="1800" dirty="0" smtClean="0">
                <a:solidFill>
                  <a:schemeClr val="tx1"/>
                </a:solidFill>
                <a:latin typeface="Arial" panose="020B0604020202020204" pitchFamily="34" charset="0"/>
                <a:cs typeface="Arial" panose="020B0604020202020204" pitchFamily="34" charset="0"/>
              </a:rPr>
              <a:t> on emails sent to your professor</a:t>
            </a:r>
            <a:endParaRPr lang="en-US" dirty="0" smtClean="0">
              <a:solidFill>
                <a:schemeClr val="tx1"/>
              </a:solidFill>
            </a:endParaRPr>
          </a:p>
          <a:p>
            <a:endParaRPr lang="en-US" sz="3000" dirty="0"/>
          </a:p>
          <a:p>
            <a:endParaRPr lang="en-US" sz="3000" dirty="0" smtClean="0"/>
          </a:p>
        </p:txBody>
      </p:sp>
    </p:spTree>
    <p:extLst>
      <p:ext uri="{BB962C8B-B14F-4D97-AF65-F5344CB8AC3E}">
        <p14:creationId xmlns:p14="http://schemas.microsoft.com/office/powerpoint/2010/main" val="27654566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0"/>
            <a:ext cx="5715000" cy="1295400"/>
          </a:xfrm>
        </p:spPr>
        <p:txBody>
          <a:bodyPr>
            <a:noAutofit/>
          </a:bodyPr>
          <a:lstStyle/>
          <a:p>
            <a:pPr algn="ctr"/>
            <a:r>
              <a:rPr lang="en-US" sz="2000" b="1" dirty="0" smtClean="0">
                <a:solidFill>
                  <a:srgbClr val="002060"/>
                </a:solidFill>
                <a:latin typeface="Arial" panose="020B0604020202020204" pitchFamily="34" charset="0"/>
                <a:cs typeface="Arial" panose="020B0604020202020204" pitchFamily="34" charset="0"/>
              </a:rPr>
              <a:t>A-3: Complete an Onsite Test Accommodation Request Form</a:t>
            </a:r>
            <a:endParaRPr lang="en-US" sz="2000" b="1" dirty="0">
              <a:solidFill>
                <a:srgbClr val="00206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09600" y="1828800"/>
            <a:ext cx="6172200" cy="4343400"/>
          </a:xfrm>
        </p:spPr>
        <p:txBody>
          <a:bodyPr>
            <a:normAutofit fontScale="92500" lnSpcReduction="20000"/>
          </a:bodyPr>
          <a:lstStyle/>
          <a:p>
            <a:pPr>
              <a:buClr>
                <a:srgbClr val="002060"/>
              </a:buClr>
            </a:pPr>
            <a:r>
              <a:rPr lang="en-US" sz="1800" dirty="0" smtClean="0">
                <a:solidFill>
                  <a:schemeClr val="tx1"/>
                </a:solidFill>
                <a:latin typeface="Arial" panose="020B0604020202020204" pitchFamily="34" charset="0"/>
                <a:cs typeface="Arial" panose="020B0604020202020204" pitchFamily="34" charset="0"/>
              </a:rPr>
              <a:t>In order to arrange a proctor and a room for onsite exams, students are required to submit an Onsite Test Accommodation Request Form (OTARF)</a:t>
            </a:r>
          </a:p>
          <a:p>
            <a:pPr>
              <a:buClr>
                <a:srgbClr val="002060"/>
              </a:buClr>
            </a:pPr>
            <a:endParaRPr lang="en-US" sz="1800" dirty="0" smtClean="0">
              <a:solidFill>
                <a:schemeClr val="tx1"/>
              </a:solidFill>
              <a:latin typeface="Arial" panose="020B0604020202020204" pitchFamily="34" charset="0"/>
              <a:cs typeface="Arial" panose="020B0604020202020204" pitchFamily="34" charset="0"/>
            </a:endParaRPr>
          </a:p>
          <a:p>
            <a:pPr>
              <a:buClr>
                <a:srgbClr val="002060"/>
              </a:buClr>
            </a:pPr>
            <a:r>
              <a:rPr lang="en-US" sz="1800" dirty="0" smtClean="0">
                <a:solidFill>
                  <a:schemeClr val="tx1"/>
                </a:solidFill>
                <a:latin typeface="Arial" panose="020B0604020202020204" pitchFamily="34" charset="0"/>
                <a:cs typeface="Arial" panose="020B0604020202020204" pitchFamily="34" charset="0"/>
              </a:rPr>
              <a:t>The OTARF located online at</a:t>
            </a:r>
            <a:r>
              <a:rPr lang="en-US" dirty="0" smtClean="0">
                <a:solidFill>
                  <a:schemeClr val="tx1"/>
                </a:solidFill>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hlinkClick r:id="rId2"/>
              </a:rPr>
              <a:t>Accessibility Forms and Guides</a:t>
            </a:r>
            <a:endParaRPr lang="en-US" dirty="0" smtClean="0">
              <a:latin typeface="Arial" panose="020B0604020202020204" pitchFamily="34" charset="0"/>
              <a:cs typeface="Arial" panose="020B0604020202020204" pitchFamily="34" charset="0"/>
            </a:endParaRPr>
          </a:p>
          <a:p>
            <a:pPr marL="0" indent="0">
              <a:buClr>
                <a:srgbClr val="002060"/>
              </a:buClr>
              <a:buNone/>
            </a:pPr>
            <a:endParaRPr lang="en-US" sz="1800" dirty="0" smtClean="0">
              <a:latin typeface="Arial" panose="020B0604020202020204" pitchFamily="34" charset="0"/>
              <a:cs typeface="Arial" panose="020B0604020202020204" pitchFamily="34" charset="0"/>
            </a:endParaRPr>
          </a:p>
          <a:p>
            <a:pPr>
              <a:buClr>
                <a:srgbClr val="002060"/>
              </a:buClr>
            </a:pPr>
            <a:r>
              <a:rPr lang="en-US" sz="1800" dirty="0" smtClean="0">
                <a:solidFill>
                  <a:schemeClr val="tx1"/>
                </a:solidFill>
                <a:latin typeface="Arial" panose="020B0604020202020204" pitchFamily="34" charset="0"/>
                <a:cs typeface="Arial" panose="020B0604020202020204" pitchFamily="34" charset="0"/>
              </a:rPr>
              <a:t>Students must receive professor approval of the (OTARF)</a:t>
            </a:r>
          </a:p>
          <a:p>
            <a:pPr>
              <a:buClr>
                <a:srgbClr val="002060"/>
              </a:buClr>
            </a:pPr>
            <a:endParaRPr lang="en-US" sz="1800" dirty="0" smtClean="0">
              <a:solidFill>
                <a:schemeClr val="tx1"/>
              </a:solidFill>
              <a:latin typeface="Arial" panose="020B0604020202020204" pitchFamily="34" charset="0"/>
              <a:cs typeface="Arial" panose="020B0604020202020204" pitchFamily="34" charset="0"/>
            </a:endParaRPr>
          </a:p>
          <a:p>
            <a:pPr>
              <a:buClr>
                <a:srgbClr val="002060"/>
              </a:buClr>
            </a:pPr>
            <a:r>
              <a:rPr lang="en-US" sz="1800" dirty="0" smtClean="0">
                <a:solidFill>
                  <a:schemeClr val="tx1"/>
                </a:solidFill>
                <a:latin typeface="Arial" panose="020B0604020202020204" pitchFamily="34" charset="0"/>
                <a:cs typeface="Arial" panose="020B0604020202020204" pitchFamily="34" charset="0"/>
              </a:rPr>
              <a:t>A complete OTARF with professor approval is required to be submitted to SAS at </a:t>
            </a:r>
            <a:r>
              <a:rPr lang="en-US" sz="1800" dirty="0" smtClean="0">
                <a:latin typeface="Arial" panose="020B0604020202020204" pitchFamily="34" charset="0"/>
                <a:cs typeface="Arial" panose="020B0604020202020204" pitchFamily="34" charset="0"/>
                <a:hlinkClick r:id="rId3"/>
              </a:rPr>
              <a:t>accommodations@nu.edu</a:t>
            </a:r>
            <a:r>
              <a:rPr lang="en-US" sz="1800" dirty="0" smtClean="0">
                <a:latin typeface="Arial" panose="020B0604020202020204" pitchFamily="34" charset="0"/>
                <a:cs typeface="Arial" panose="020B0604020202020204" pitchFamily="34" charset="0"/>
              </a:rPr>
              <a:t> </a:t>
            </a:r>
            <a:r>
              <a:rPr lang="en-US" sz="1800" b="1" dirty="0" smtClean="0">
                <a:solidFill>
                  <a:schemeClr val="tx1"/>
                </a:solidFill>
                <a:latin typeface="Arial" panose="020B0604020202020204" pitchFamily="34" charset="0"/>
                <a:cs typeface="Arial" panose="020B0604020202020204" pitchFamily="34" charset="0"/>
              </a:rPr>
              <a:t>at least 5 business days prior to the exam </a:t>
            </a:r>
          </a:p>
          <a:p>
            <a:pPr marL="0" indent="0">
              <a:buClr>
                <a:srgbClr val="002060"/>
              </a:buClr>
              <a:buNone/>
            </a:pPr>
            <a:endParaRPr lang="en-US" sz="1800" u="sng" dirty="0" smtClean="0">
              <a:solidFill>
                <a:schemeClr val="tx1"/>
              </a:solidFill>
              <a:latin typeface="Arial" panose="020B0604020202020204" pitchFamily="34" charset="0"/>
              <a:cs typeface="Arial" panose="020B0604020202020204" pitchFamily="34" charset="0"/>
            </a:endParaRPr>
          </a:p>
          <a:p>
            <a:pPr>
              <a:buClr>
                <a:srgbClr val="002060"/>
              </a:buClr>
            </a:pPr>
            <a:r>
              <a:rPr lang="en-US" sz="1800" dirty="0" smtClean="0">
                <a:solidFill>
                  <a:schemeClr val="tx1"/>
                </a:solidFill>
                <a:latin typeface="Arial" panose="020B0604020202020204" pitchFamily="34" charset="0"/>
                <a:cs typeface="Arial" panose="020B0604020202020204" pitchFamily="34" charset="0"/>
              </a:rPr>
              <a:t>For assistance with </a:t>
            </a:r>
            <a:r>
              <a:rPr lang="en-US" sz="1800" dirty="0" smtClean="0">
                <a:solidFill>
                  <a:schemeClr val="tx1"/>
                </a:solidFill>
                <a:latin typeface="Arial" panose="020B0604020202020204" pitchFamily="34" charset="0"/>
                <a:cs typeface="Arial" panose="020B0604020202020204" pitchFamily="34" charset="0"/>
              </a:rPr>
              <a:t>filling </a:t>
            </a:r>
            <a:r>
              <a:rPr lang="en-US" sz="1800" dirty="0" smtClean="0">
                <a:solidFill>
                  <a:schemeClr val="tx1"/>
                </a:solidFill>
                <a:latin typeface="Arial" panose="020B0604020202020204" pitchFamily="34" charset="0"/>
                <a:cs typeface="Arial" panose="020B0604020202020204" pitchFamily="34" charset="0"/>
              </a:rPr>
              <a:t>out the form contact SAS at </a:t>
            </a:r>
            <a:r>
              <a:rPr lang="en-US" sz="1800" dirty="0" smtClean="0">
                <a:latin typeface="Arial" panose="020B0604020202020204" pitchFamily="34" charset="0"/>
                <a:cs typeface="Arial" panose="020B0604020202020204" pitchFamily="34" charset="0"/>
                <a:hlinkClick r:id="rId3"/>
              </a:rPr>
              <a:t>accommodations@nu.edu</a:t>
            </a:r>
            <a:r>
              <a:rPr lang="en-US" sz="1800" dirty="0" smtClean="0">
                <a:latin typeface="Arial" panose="020B0604020202020204" pitchFamily="34" charset="0"/>
                <a:cs typeface="Arial" panose="020B0604020202020204" pitchFamily="34" charset="0"/>
              </a:rPr>
              <a:t> </a:t>
            </a:r>
            <a:endParaRPr lang="en-US" dirty="0"/>
          </a:p>
        </p:txBody>
      </p:sp>
    </p:spTree>
    <p:extLst>
      <p:ext uri="{BB962C8B-B14F-4D97-AF65-F5344CB8AC3E}">
        <p14:creationId xmlns:p14="http://schemas.microsoft.com/office/powerpoint/2010/main" val="41447775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228600"/>
            <a:ext cx="5638800" cy="990600"/>
          </a:xfrm>
        </p:spPr>
        <p:txBody>
          <a:bodyPr>
            <a:normAutofit/>
          </a:bodyPr>
          <a:lstStyle/>
          <a:p>
            <a:pPr algn="ctr"/>
            <a:r>
              <a:rPr lang="en-US" sz="2400" b="1" dirty="0" smtClean="0">
                <a:solidFill>
                  <a:srgbClr val="002060"/>
                </a:solidFill>
                <a:latin typeface="Arial" panose="020B0604020202020204" pitchFamily="34" charset="0"/>
                <a:cs typeface="Arial" panose="020B0604020202020204" pitchFamily="34" charset="0"/>
              </a:rPr>
              <a:t>B) Expectations and Day </a:t>
            </a:r>
            <a:r>
              <a:rPr lang="en-US" sz="2400" b="1" dirty="0">
                <a:solidFill>
                  <a:srgbClr val="002060"/>
                </a:solidFill>
                <a:latin typeface="Arial" panose="020B0604020202020204" pitchFamily="34" charset="0"/>
                <a:cs typeface="Arial" panose="020B0604020202020204" pitchFamily="34" charset="0"/>
              </a:rPr>
              <a:t>of Onsite Exam </a:t>
            </a:r>
          </a:p>
        </p:txBody>
      </p:sp>
      <p:sp>
        <p:nvSpPr>
          <p:cNvPr id="5" name="Content Placeholder 4"/>
          <p:cNvSpPr>
            <a:spLocks noGrp="1"/>
          </p:cNvSpPr>
          <p:nvPr>
            <p:ph idx="1"/>
          </p:nvPr>
        </p:nvSpPr>
        <p:spPr>
          <a:xfrm>
            <a:off x="228600" y="1447800"/>
            <a:ext cx="6400800" cy="4191000"/>
          </a:xfrm>
        </p:spPr>
        <p:txBody>
          <a:bodyPr>
            <a:noAutofit/>
          </a:bodyPr>
          <a:lstStyle/>
          <a:p>
            <a:pPr>
              <a:buClr>
                <a:srgbClr val="002060"/>
              </a:buClr>
              <a:buFont typeface="Wingdings" panose="05000000000000000000" pitchFamily="2" charset="2"/>
              <a:buChar char="§"/>
            </a:pPr>
            <a:r>
              <a:rPr lang="en-US" sz="1200" dirty="0" smtClean="0">
                <a:solidFill>
                  <a:schemeClr val="tx1"/>
                </a:solidFill>
                <a:latin typeface="Arial" panose="020B0604020202020204" pitchFamily="34" charset="0"/>
                <a:cs typeface="Arial" panose="020B0604020202020204" pitchFamily="34" charset="0"/>
              </a:rPr>
              <a:t>Upon receiving an approved OTARF five business days prior to the exam, SAS </a:t>
            </a:r>
            <a:r>
              <a:rPr lang="en-US" sz="1200" dirty="0">
                <a:solidFill>
                  <a:schemeClr val="tx1"/>
                </a:solidFill>
                <a:latin typeface="Arial" panose="020B0604020202020204" pitchFamily="34" charset="0"/>
                <a:cs typeface="Arial" panose="020B0604020202020204" pitchFamily="34" charset="0"/>
              </a:rPr>
              <a:t>will arrange a proctor and room at the campus your course is </a:t>
            </a:r>
            <a:r>
              <a:rPr lang="en-US" sz="1200" dirty="0" smtClean="0">
                <a:solidFill>
                  <a:schemeClr val="tx1"/>
                </a:solidFill>
                <a:latin typeface="Arial" panose="020B0604020202020204" pitchFamily="34" charset="0"/>
                <a:cs typeface="Arial" panose="020B0604020202020204" pitchFamily="34" charset="0"/>
              </a:rPr>
              <a:t>located.</a:t>
            </a:r>
          </a:p>
          <a:p>
            <a:pPr>
              <a:buClr>
                <a:srgbClr val="002060"/>
              </a:buClr>
              <a:buFont typeface="Wingdings" panose="05000000000000000000" pitchFamily="2" charset="2"/>
              <a:buChar char="§"/>
            </a:pPr>
            <a:endParaRPr lang="en-US" sz="1200" dirty="0">
              <a:solidFill>
                <a:schemeClr val="tx1"/>
              </a:solidFill>
              <a:latin typeface="Arial" panose="020B0604020202020204" pitchFamily="34" charset="0"/>
              <a:cs typeface="Arial" panose="020B0604020202020204" pitchFamily="34" charset="0"/>
            </a:endParaRPr>
          </a:p>
          <a:p>
            <a:pPr>
              <a:buClr>
                <a:srgbClr val="002060"/>
              </a:buClr>
              <a:buFont typeface="Wingdings" panose="05000000000000000000" pitchFamily="2" charset="2"/>
              <a:buChar char="§"/>
            </a:pPr>
            <a:r>
              <a:rPr lang="en-US" sz="1200" dirty="0" smtClean="0">
                <a:solidFill>
                  <a:schemeClr val="tx1"/>
                </a:solidFill>
                <a:latin typeface="Arial" panose="020B0604020202020204" pitchFamily="34" charset="0"/>
                <a:cs typeface="Arial" panose="020B0604020202020204" pitchFamily="34" charset="0"/>
              </a:rPr>
              <a:t>SAS will send email confirmations to you and your </a:t>
            </a:r>
            <a:r>
              <a:rPr lang="en-US" sz="1200" dirty="0" smtClean="0">
                <a:solidFill>
                  <a:schemeClr val="tx1"/>
                </a:solidFill>
                <a:latin typeface="Arial" panose="020B0604020202020204" pitchFamily="34" charset="0"/>
                <a:cs typeface="Arial" panose="020B0604020202020204" pitchFamily="34" charset="0"/>
              </a:rPr>
              <a:t>professor with </a:t>
            </a:r>
            <a:r>
              <a:rPr lang="en-US" sz="1200" dirty="0" smtClean="0">
                <a:solidFill>
                  <a:schemeClr val="tx1"/>
                </a:solidFill>
                <a:latin typeface="Arial" panose="020B0604020202020204" pitchFamily="34" charset="0"/>
                <a:cs typeface="Arial" panose="020B0604020202020204" pitchFamily="34" charset="0"/>
              </a:rPr>
              <a:t>details on the date, time, and proctor’s name.</a:t>
            </a:r>
          </a:p>
          <a:p>
            <a:pPr>
              <a:buClr>
                <a:srgbClr val="002060"/>
              </a:buClr>
              <a:buFont typeface="Wingdings" panose="05000000000000000000" pitchFamily="2" charset="2"/>
              <a:buChar char="§"/>
            </a:pPr>
            <a:endParaRPr lang="en-US" sz="1200" dirty="0" smtClean="0">
              <a:solidFill>
                <a:schemeClr val="tx1"/>
              </a:solidFill>
              <a:latin typeface="Arial" panose="020B0604020202020204" pitchFamily="34" charset="0"/>
              <a:cs typeface="Arial" panose="020B0604020202020204" pitchFamily="34" charset="0"/>
            </a:endParaRPr>
          </a:p>
          <a:p>
            <a:pPr>
              <a:buClr>
                <a:srgbClr val="002060"/>
              </a:buClr>
              <a:buFont typeface="Wingdings" panose="05000000000000000000" pitchFamily="2" charset="2"/>
              <a:buChar char="§"/>
            </a:pPr>
            <a:r>
              <a:rPr lang="en-US" sz="1200" dirty="0" smtClean="0">
                <a:solidFill>
                  <a:schemeClr val="tx1"/>
                </a:solidFill>
                <a:latin typeface="Arial" panose="020B0604020202020204" pitchFamily="34" charset="0"/>
                <a:cs typeface="Arial" panose="020B0604020202020204" pitchFamily="34" charset="0"/>
              </a:rPr>
              <a:t>If the professor will </a:t>
            </a:r>
            <a:r>
              <a:rPr lang="en-US" sz="1200" dirty="0" smtClean="0">
                <a:solidFill>
                  <a:schemeClr val="tx1"/>
                </a:solidFill>
                <a:latin typeface="Arial" panose="020B0604020202020204" pitchFamily="34" charset="0"/>
                <a:cs typeface="Arial" panose="020B0604020202020204" pitchFamily="34" charset="0"/>
              </a:rPr>
              <a:t>lecture after </a:t>
            </a:r>
            <a:r>
              <a:rPr lang="en-US" sz="1200" dirty="0" smtClean="0">
                <a:solidFill>
                  <a:schemeClr val="tx1"/>
                </a:solidFill>
                <a:latin typeface="Arial" panose="020B0604020202020204" pitchFamily="34" charset="0"/>
                <a:cs typeface="Arial" panose="020B0604020202020204" pitchFamily="34" charset="0"/>
              </a:rPr>
              <a:t>their exam, SAS will schedule exams with accommodations to start earlier than the class to accommodate the full approved extended test time.</a:t>
            </a:r>
          </a:p>
          <a:p>
            <a:pPr>
              <a:buClr>
                <a:srgbClr val="002060"/>
              </a:buClr>
              <a:buFont typeface="Wingdings" panose="05000000000000000000" pitchFamily="2" charset="2"/>
              <a:buChar char="§"/>
            </a:pPr>
            <a:endParaRPr lang="en-US" sz="1200" dirty="0" smtClean="0">
              <a:solidFill>
                <a:schemeClr val="tx1"/>
              </a:solidFill>
              <a:latin typeface="Arial" panose="020B0604020202020204" pitchFamily="34" charset="0"/>
              <a:cs typeface="Arial" panose="020B0604020202020204" pitchFamily="34" charset="0"/>
            </a:endParaRPr>
          </a:p>
          <a:p>
            <a:pPr>
              <a:buClr>
                <a:srgbClr val="002060"/>
              </a:buClr>
              <a:buFont typeface="Wingdings" panose="05000000000000000000" pitchFamily="2" charset="2"/>
              <a:buChar char="§"/>
            </a:pPr>
            <a:r>
              <a:rPr lang="en-US" sz="1200" dirty="0">
                <a:solidFill>
                  <a:schemeClr val="tx1"/>
                </a:solidFill>
                <a:latin typeface="Arial" panose="020B0604020202020204" pitchFamily="34" charset="0"/>
                <a:cs typeface="Arial" panose="020B0604020202020204" pitchFamily="34" charset="0"/>
              </a:rPr>
              <a:t>Should students be approved for additional test accommodations and wish to use their accommodations, they are required to </a:t>
            </a:r>
            <a:r>
              <a:rPr lang="en-US" sz="1200" dirty="0" smtClean="0">
                <a:solidFill>
                  <a:schemeClr val="tx1"/>
                </a:solidFill>
                <a:latin typeface="Arial" panose="020B0604020202020204" pitchFamily="34" charset="0"/>
                <a:cs typeface="Arial" panose="020B0604020202020204" pitchFamily="34" charset="0"/>
              </a:rPr>
              <a:t>include </a:t>
            </a:r>
            <a:r>
              <a:rPr lang="en-US" sz="1200" dirty="0">
                <a:solidFill>
                  <a:schemeClr val="tx1"/>
                </a:solidFill>
                <a:latin typeface="Arial" panose="020B0604020202020204" pitchFamily="34" charset="0"/>
                <a:cs typeface="Arial" panose="020B0604020202020204" pitchFamily="34" charset="0"/>
              </a:rPr>
              <a:t>the specific </a:t>
            </a:r>
            <a:r>
              <a:rPr lang="en-US" sz="1200" dirty="0" smtClean="0">
                <a:solidFill>
                  <a:schemeClr val="tx1"/>
                </a:solidFill>
                <a:latin typeface="Arial" panose="020B0604020202020204" pitchFamily="34" charset="0"/>
                <a:cs typeface="Arial" panose="020B0604020202020204" pitchFamily="34" charset="0"/>
              </a:rPr>
              <a:t>accommodation on the </a:t>
            </a:r>
            <a:r>
              <a:rPr lang="en-US" sz="1200" dirty="0">
                <a:solidFill>
                  <a:schemeClr val="tx1"/>
                </a:solidFill>
                <a:latin typeface="Arial" panose="020B0604020202020204" pitchFamily="34" charset="0"/>
                <a:cs typeface="Arial" panose="020B0604020202020204" pitchFamily="34" charset="0"/>
              </a:rPr>
              <a:t>Onsite Test Accommodation Request </a:t>
            </a:r>
            <a:r>
              <a:rPr lang="en-US" sz="1200" dirty="0" smtClean="0">
                <a:solidFill>
                  <a:schemeClr val="tx1"/>
                </a:solidFill>
                <a:latin typeface="Arial" panose="020B0604020202020204" pitchFamily="34" charset="0"/>
                <a:cs typeface="Arial" panose="020B0604020202020204" pitchFamily="34" charset="0"/>
              </a:rPr>
              <a:t>Form (OTARF). </a:t>
            </a:r>
            <a:r>
              <a:rPr lang="en-US" sz="1200" dirty="0">
                <a:solidFill>
                  <a:schemeClr val="tx1"/>
                </a:solidFill>
                <a:latin typeface="Arial" panose="020B0604020202020204" pitchFamily="34" charset="0"/>
                <a:cs typeface="Arial" panose="020B0604020202020204" pitchFamily="34" charset="0"/>
              </a:rPr>
              <a:t>This is required for onsite quizzes and exams only. </a:t>
            </a:r>
            <a:endParaRPr lang="en-US" sz="1200" dirty="0" smtClean="0">
              <a:solidFill>
                <a:schemeClr val="tx1"/>
              </a:solidFill>
              <a:latin typeface="Arial" panose="020B0604020202020204" pitchFamily="34" charset="0"/>
              <a:cs typeface="Arial" panose="020B0604020202020204" pitchFamily="34" charset="0"/>
            </a:endParaRPr>
          </a:p>
          <a:p>
            <a:pPr>
              <a:buClr>
                <a:srgbClr val="002060"/>
              </a:buClr>
              <a:buFont typeface="Wingdings" panose="05000000000000000000" pitchFamily="2" charset="2"/>
              <a:buChar char="§"/>
            </a:pPr>
            <a:endParaRPr lang="en-US" sz="1200" dirty="0" smtClean="0">
              <a:solidFill>
                <a:schemeClr val="tx1"/>
              </a:solidFill>
              <a:latin typeface="Arial" panose="020B0604020202020204" pitchFamily="34" charset="0"/>
              <a:cs typeface="Arial" panose="020B0604020202020204" pitchFamily="34" charset="0"/>
            </a:endParaRPr>
          </a:p>
          <a:p>
            <a:pPr>
              <a:buClr>
                <a:srgbClr val="002060"/>
              </a:buClr>
              <a:buFont typeface="Wingdings" panose="05000000000000000000" pitchFamily="2" charset="2"/>
              <a:buChar char="§"/>
            </a:pPr>
            <a:r>
              <a:rPr lang="en-US" sz="1200" dirty="0" smtClean="0">
                <a:solidFill>
                  <a:schemeClr val="tx1"/>
                </a:solidFill>
                <a:latin typeface="Arial" panose="020B0604020202020204" pitchFamily="34" charset="0"/>
                <a:cs typeface="Arial" panose="020B0604020202020204" pitchFamily="34" charset="0"/>
              </a:rPr>
              <a:t>On </a:t>
            </a:r>
            <a:r>
              <a:rPr lang="en-US" sz="1200" dirty="0">
                <a:solidFill>
                  <a:schemeClr val="tx1"/>
                </a:solidFill>
                <a:latin typeface="Arial" panose="020B0604020202020204" pitchFamily="34" charset="0"/>
                <a:cs typeface="Arial" panose="020B0604020202020204" pitchFamily="34" charset="0"/>
              </a:rPr>
              <a:t>the </a:t>
            </a:r>
            <a:r>
              <a:rPr lang="en-US" sz="1200" dirty="0" smtClean="0">
                <a:solidFill>
                  <a:schemeClr val="tx1"/>
                </a:solidFill>
                <a:latin typeface="Arial" panose="020B0604020202020204" pitchFamily="34" charset="0"/>
                <a:cs typeface="Arial" panose="020B0604020202020204" pitchFamily="34" charset="0"/>
              </a:rPr>
              <a:t>day of </a:t>
            </a:r>
            <a:r>
              <a:rPr lang="en-US" sz="1200" dirty="0">
                <a:solidFill>
                  <a:schemeClr val="tx1"/>
                </a:solidFill>
                <a:latin typeface="Arial" panose="020B0604020202020204" pitchFamily="34" charset="0"/>
                <a:cs typeface="Arial" panose="020B0604020202020204" pitchFamily="34" charset="0"/>
              </a:rPr>
              <a:t>the scheduled </a:t>
            </a:r>
            <a:r>
              <a:rPr lang="en-US" sz="1200" dirty="0" smtClean="0">
                <a:solidFill>
                  <a:schemeClr val="tx1"/>
                </a:solidFill>
                <a:latin typeface="Arial" panose="020B0604020202020204" pitchFamily="34" charset="0"/>
                <a:cs typeface="Arial" panose="020B0604020202020204" pitchFamily="34" charset="0"/>
              </a:rPr>
              <a:t>exam</a:t>
            </a:r>
            <a:r>
              <a:rPr lang="en-US" sz="1200" dirty="0">
                <a:solidFill>
                  <a:schemeClr val="tx1"/>
                </a:solidFill>
                <a:latin typeface="Arial" panose="020B0604020202020204" pitchFamily="34" charset="0"/>
                <a:cs typeface="Arial" panose="020B0604020202020204" pitchFamily="34" charset="0"/>
              </a:rPr>
              <a:t>, </a:t>
            </a:r>
            <a:r>
              <a:rPr lang="en-US" sz="1200" dirty="0" smtClean="0">
                <a:solidFill>
                  <a:schemeClr val="tx1"/>
                </a:solidFill>
                <a:latin typeface="Arial" panose="020B0604020202020204" pitchFamily="34" charset="0"/>
                <a:cs typeface="Arial" panose="020B0604020202020204" pitchFamily="34" charset="0"/>
              </a:rPr>
              <a:t>students </a:t>
            </a:r>
            <a:r>
              <a:rPr lang="en-US" sz="1200" dirty="0">
                <a:solidFill>
                  <a:schemeClr val="tx1"/>
                </a:solidFill>
                <a:latin typeface="Arial" panose="020B0604020202020204" pitchFamily="34" charset="0"/>
                <a:cs typeface="Arial" panose="020B0604020202020204" pitchFamily="34" charset="0"/>
              </a:rPr>
              <a:t>are expected to arrive at </a:t>
            </a:r>
            <a:r>
              <a:rPr lang="en-US" sz="1200" b="1" u="sng" dirty="0">
                <a:solidFill>
                  <a:schemeClr val="tx1"/>
                </a:solidFill>
                <a:latin typeface="Arial" panose="020B0604020202020204" pitchFamily="34" charset="0"/>
                <a:cs typeface="Arial" panose="020B0604020202020204" pitchFamily="34" charset="0"/>
              </a:rPr>
              <a:t>least 10 minutes </a:t>
            </a:r>
            <a:r>
              <a:rPr lang="en-US" sz="1200" b="1" u="sng" dirty="0" smtClean="0">
                <a:solidFill>
                  <a:schemeClr val="tx1"/>
                </a:solidFill>
                <a:latin typeface="Arial" panose="020B0604020202020204" pitchFamily="34" charset="0"/>
                <a:cs typeface="Arial" panose="020B0604020202020204" pitchFamily="34" charset="0"/>
              </a:rPr>
              <a:t>early.</a:t>
            </a:r>
            <a:r>
              <a:rPr lang="en-US" sz="1200" dirty="0">
                <a:solidFill>
                  <a:schemeClr val="tx1"/>
                </a:solidFill>
                <a:latin typeface="Arial" panose="020B0604020202020204" pitchFamily="34" charset="0"/>
                <a:cs typeface="Arial" panose="020B0604020202020204" pitchFamily="34" charset="0"/>
              </a:rPr>
              <a:t> </a:t>
            </a:r>
            <a:endParaRPr lang="en-US" sz="1200" dirty="0" smtClean="0">
              <a:solidFill>
                <a:schemeClr val="tx1"/>
              </a:solidFill>
              <a:latin typeface="Arial" panose="020B0604020202020204" pitchFamily="34" charset="0"/>
              <a:cs typeface="Arial" panose="020B0604020202020204" pitchFamily="34" charset="0"/>
            </a:endParaRPr>
          </a:p>
          <a:p>
            <a:pPr>
              <a:buClr>
                <a:srgbClr val="002060"/>
              </a:buClr>
              <a:buFont typeface="Wingdings" panose="05000000000000000000" pitchFamily="2" charset="2"/>
              <a:buChar char="§"/>
            </a:pPr>
            <a:endParaRPr lang="en-US" sz="1200" dirty="0">
              <a:solidFill>
                <a:schemeClr val="tx1"/>
              </a:solidFill>
              <a:latin typeface="Arial" panose="020B0604020202020204" pitchFamily="34" charset="0"/>
              <a:cs typeface="Arial" panose="020B0604020202020204" pitchFamily="34" charset="0"/>
            </a:endParaRPr>
          </a:p>
          <a:p>
            <a:pPr>
              <a:buClr>
                <a:srgbClr val="002060"/>
              </a:buClr>
              <a:buFont typeface="Wingdings" panose="05000000000000000000" pitchFamily="2" charset="2"/>
              <a:buChar char="§"/>
            </a:pPr>
            <a:r>
              <a:rPr lang="en-US" sz="1200" dirty="0" smtClean="0">
                <a:solidFill>
                  <a:schemeClr val="tx1"/>
                </a:solidFill>
                <a:latin typeface="Arial" panose="020B0604020202020204" pitchFamily="34" charset="0"/>
                <a:cs typeface="Arial" panose="020B0604020202020204" pitchFamily="34" charset="0"/>
              </a:rPr>
              <a:t>Students should check </a:t>
            </a:r>
            <a:r>
              <a:rPr lang="en-US" sz="1200" dirty="0">
                <a:solidFill>
                  <a:schemeClr val="tx1"/>
                </a:solidFill>
                <a:latin typeface="Arial" panose="020B0604020202020204" pitchFamily="34" charset="0"/>
                <a:cs typeface="Arial" panose="020B0604020202020204" pitchFamily="34" charset="0"/>
              </a:rPr>
              <a:t>in with the Center Assistant to learn of the room </a:t>
            </a:r>
            <a:r>
              <a:rPr lang="en-US" sz="1200" dirty="0" smtClean="0">
                <a:solidFill>
                  <a:schemeClr val="tx1"/>
                </a:solidFill>
                <a:latin typeface="Arial" panose="020B0604020202020204" pitchFamily="34" charset="0"/>
                <a:cs typeface="Arial" panose="020B0604020202020204" pitchFamily="34" charset="0"/>
              </a:rPr>
              <a:t>location.</a:t>
            </a:r>
            <a:endParaRPr lang="en-US"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529241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5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fade">
                                      <p:cBhvr>
                                        <p:cTn id="22" dur="500"/>
                                        <p:tgtEl>
                                          <p:spTgt spid="5">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animEffect transition="in" filter="fade">
                                      <p:cBhvr>
                                        <p:cTn id="27" dur="500"/>
                                        <p:tgtEl>
                                          <p:spTgt spid="5">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10" end="10"/>
                                            </p:txEl>
                                          </p:spTgt>
                                        </p:tgtEl>
                                        <p:attrNameLst>
                                          <p:attrName>style.visibility</p:attrName>
                                        </p:attrNameLst>
                                      </p:cBhvr>
                                      <p:to>
                                        <p:strVal val="visible"/>
                                      </p:to>
                                    </p:set>
                                    <p:animEffect transition="in" filter="fade">
                                      <p:cBhvr>
                                        <p:cTn id="32"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8" y="355600"/>
            <a:ext cx="6347713" cy="1320800"/>
          </a:xfrm>
        </p:spPr>
        <p:txBody>
          <a:bodyPr>
            <a:normAutofit/>
          </a:bodyPr>
          <a:lstStyle/>
          <a:p>
            <a:pPr algn="ctr"/>
            <a:r>
              <a:rPr lang="en-US" sz="2800" b="1" dirty="0" smtClean="0">
                <a:solidFill>
                  <a:srgbClr val="002060"/>
                </a:solidFill>
                <a:latin typeface="Arial" panose="020B0604020202020204" pitchFamily="34" charset="0"/>
                <a:cs typeface="Arial" panose="020B0604020202020204" pitchFamily="34" charset="0"/>
              </a:rPr>
              <a:t>C) Additional Policies for Onsite Exams</a:t>
            </a:r>
            <a:endParaRPr lang="en-US" sz="2800" b="1" dirty="0">
              <a:solidFill>
                <a:srgbClr val="002060"/>
              </a:solidFill>
              <a:latin typeface="Arial" panose="020B0604020202020204" pitchFamily="34" charset="0"/>
              <a:cs typeface="Arial" panose="020B0604020202020204" pitchFamily="34" charset="0"/>
            </a:endParaRPr>
          </a:p>
        </p:txBody>
      </p:sp>
      <p:sp>
        <p:nvSpPr>
          <p:cNvPr id="9" name="Content Placeholder 8"/>
          <p:cNvSpPr txBox="1">
            <a:spLocks noGrp="1"/>
          </p:cNvSpPr>
          <p:nvPr>
            <p:ph idx="1"/>
          </p:nvPr>
        </p:nvSpPr>
        <p:spPr>
          <a:xfrm>
            <a:off x="378699" y="1371600"/>
            <a:ext cx="6809510" cy="5704126"/>
          </a:xfrm>
          <a:prstGeom prst="rect">
            <a:avLst/>
          </a:prstGeom>
          <a:noFill/>
        </p:spPr>
        <p:txBody>
          <a:bodyPr wrap="square" rtlCol="0">
            <a:spAutoFit/>
          </a:bodyPr>
          <a:lstStyle/>
          <a:p>
            <a:pPr marL="285750" lvl="1">
              <a:buClr>
                <a:srgbClr val="002060"/>
              </a:buClr>
            </a:pPr>
            <a:r>
              <a:rPr lang="en-US" sz="1400" b="1" dirty="0" smtClean="0">
                <a:solidFill>
                  <a:schemeClr val="tx1"/>
                </a:solidFill>
                <a:latin typeface="Arial" panose="020B0604020202020204" pitchFamily="34" charset="0"/>
                <a:cs typeface="Arial" panose="020B0604020202020204" pitchFamily="34" charset="0"/>
              </a:rPr>
              <a:t>Timely Notice- </a:t>
            </a:r>
            <a:r>
              <a:rPr lang="en-US" sz="1200" dirty="0" smtClean="0">
                <a:solidFill>
                  <a:schemeClr val="tx1"/>
                </a:solidFill>
                <a:latin typeface="Arial" panose="020B0604020202020204" pitchFamily="34" charset="0"/>
                <a:cs typeface="Arial" panose="020B0604020202020204" pitchFamily="34" charset="0"/>
              </a:rPr>
              <a:t>The </a:t>
            </a:r>
            <a:r>
              <a:rPr lang="en-US" sz="1200" dirty="0">
                <a:solidFill>
                  <a:schemeClr val="tx1"/>
                </a:solidFill>
                <a:latin typeface="Arial" panose="020B0604020202020204" pitchFamily="34" charset="0"/>
                <a:cs typeface="Arial" panose="020B0604020202020204" pitchFamily="34" charset="0"/>
              </a:rPr>
              <a:t>Onsite Test Accommodation Request </a:t>
            </a:r>
            <a:r>
              <a:rPr lang="en-US" sz="1200" dirty="0" smtClean="0">
                <a:solidFill>
                  <a:schemeClr val="tx1"/>
                </a:solidFill>
                <a:latin typeface="Arial" panose="020B0604020202020204" pitchFamily="34" charset="0"/>
                <a:cs typeface="Arial" panose="020B0604020202020204" pitchFamily="34" charset="0"/>
              </a:rPr>
              <a:t>Form (OTARF) </a:t>
            </a:r>
            <a:r>
              <a:rPr lang="en-US" sz="1200" dirty="0">
                <a:solidFill>
                  <a:schemeClr val="tx1"/>
                </a:solidFill>
                <a:latin typeface="Arial" panose="020B0604020202020204" pitchFamily="34" charset="0"/>
                <a:cs typeface="Arial" panose="020B0604020202020204" pitchFamily="34" charset="0"/>
              </a:rPr>
              <a:t>with professor approval is required to be submitted </a:t>
            </a:r>
            <a:r>
              <a:rPr lang="en-US" sz="1200" dirty="0" smtClean="0">
                <a:solidFill>
                  <a:schemeClr val="tx1"/>
                </a:solidFill>
                <a:latin typeface="Arial" panose="020B0604020202020204" pitchFamily="34" charset="0"/>
                <a:cs typeface="Arial" panose="020B0604020202020204" pitchFamily="34" charset="0"/>
              </a:rPr>
              <a:t>to </a:t>
            </a:r>
            <a:r>
              <a:rPr lang="en-US" sz="1200" dirty="0" smtClean="0">
                <a:latin typeface="Arial" panose="020B0604020202020204" pitchFamily="34" charset="0"/>
                <a:cs typeface="Arial" panose="020B0604020202020204" pitchFamily="34" charset="0"/>
                <a:hlinkClick r:id="rId2"/>
              </a:rPr>
              <a:t>accommodation@nu.edu</a:t>
            </a:r>
            <a:r>
              <a:rPr lang="en-US" sz="1200" dirty="0" smtClean="0">
                <a:latin typeface="Arial" panose="020B0604020202020204" pitchFamily="34" charset="0"/>
                <a:cs typeface="Arial" panose="020B0604020202020204" pitchFamily="34" charset="0"/>
              </a:rPr>
              <a:t> </a:t>
            </a:r>
            <a:r>
              <a:rPr lang="en-US" sz="1200" dirty="0" smtClean="0">
                <a:solidFill>
                  <a:schemeClr val="tx1"/>
                </a:solidFill>
                <a:latin typeface="Arial" panose="020B0604020202020204" pitchFamily="34" charset="0"/>
                <a:cs typeface="Arial" panose="020B0604020202020204" pitchFamily="34" charset="0"/>
              </a:rPr>
              <a:t>at </a:t>
            </a:r>
            <a:r>
              <a:rPr lang="en-US" sz="1200" dirty="0">
                <a:solidFill>
                  <a:schemeClr val="tx1"/>
                </a:solidFill>
                <a:latin typeface="Arial" panose="020B0604020202020204" pitchFamily="34" charset="0"/>
                <a:cs typeface="Arial" panose="020B0604020202020204" pitchFamily="34" charset="0"/>
              </a:rPr>
              <a:t>least </a:t>
            </a:r>
            <a:r>
              <a:rPr lang="en-US" sz="1200" b="1" dirty="0">
                <a:solidFill>
                  <a:schemeClr val="tx1"/>
                </a:solidFill>
                <a:latin typeface="Arial" panose="020B0604020202020204" pitchFamily="34" charset="0"/>
                <a:cs typeface="Arial" panose="020B0604020202020204" pitchFamily="34" charset="0"/>
              </a:rPr>
              <a:t>5</a:t>
            </a:r>
            <a:r>
              <a:rPr lang="en-US" sz="1200" dirty="0">
                <a:solidFill>
                  <a:schemeClr val="tx1"/>
                </a:solidFill>
                <a:latin typeface="Arial" panose="020B0604020202020204" pitchFamily="34" charset="0"/>
                <a:cs typeface="Arial" panose="020B0604020202020204" pitchFamily="34" charset="0"/>
              </a:rPr>
              <a:t> business days before the exam</a:t>
            </a:r>
            <a:r>
              <a:rPr lang="en-US" sz="1200" dirty="0" smtClean="0">
                <a:solidFill>
                  <a:schemeClr val="tx1"/>
                </a:solidFill>
                <a:latin typeface="Arial" panose="020B0604020202020204" pitchFamily="34" charset="0"/>
                <a:cs typeface="Arial" panose="020B0604020202020204" pitchFamily="34" charset="0"/>
              </a:rPr>
              <a:t>.</a:t>
            </a:r>
          </a:p>
          <a:p>
            <a:pPr marL="0" lvl="1" indent="0">
              <a:buClr>
                <a:srgbClr val="002060"/>
              </a:buClr>
              <a:buNone/>
            </a:pPr>
            <a:endParaRPr lang="en-US" sz="1200" b="1" dirty="0">
              <a:latin typeface="Arial" panose="020B0604020202020204" pitchFamily="34" charset="0"/>
              <a:cs typeface="Arial" panose="020B0604020202020204" pitchFamily="34" charset="0"/>
            </a:endParaRPr>
          </a:p>
          <a:p>
            <a:pPr marL="285750" lvl="1">
              <a:buClr>
                <a:srgbClr val="002060"/>
              </a:buClr>
            </a:pPr>
            <a:r>
              <a:rPr lang="en-US" sz="1400" b="1" dirty="0" smtClean="0">
                <a:solidFill>
                  <a:schemeClr val="tx1"/>
                </a:solidFill>
                <a:latin typeface="Arial" panose="020B0604020202020204" pitchFamily="34" charset="0"/>
                <a:cs typeface="Arial" panose="020B0604020202020204" pitchFamily="34" charset="0"/>
              </a:rPr>
              <a:t>Late Policy- </a:t>
            </a:r>
            <a:r>
              <a:rPr lang="en-US" sz="1200" dirty="0" smtClean="0">
                <a:solidFill>
                  <a:schemeClr val="tx1"/>
                </a:solidFill>
                <a:latin typeface="Arial" panose="020B0604020202020204" pitchFamily="34" charset="0"/>
                <a:cs typeface="Arial" panose="020B0604020202020204" pitchFamily="34" charset="0"/>
              </a:rPr>
              <a:t>Exam </a:t>
            </a:r>
            <a:r>
              <a:rPr lang="en-US" sz="1200" dirty="0">
                <a:solidFill>
                  <a:schemeClr val="tx1"/>
                </a:solidFill>
                <a:latin typeface="Arial" panose="020B0604020202020204" pitchFamily="34" charset="0"/>
                <a:cs typeface="Arial" panose="020B0604020202020204" pitchFamily="34" charset="0"/>
              </a:rPr>
              <a:t>time begins promptly as scheduled. If the student has not </a:t>
            </a:r>
            <a:r>
              <a:rPr lang="en-US" sz="1200" dirty="0" smtClean="0">
                <a:solidFill>
                  <a:schemeClr val="tx1"/>
                </a:solidFill>
                <a:latin typeface="Arial" panose="020B0604020202020204" pitchFamily="34" charset="0"/>
                <a:cs typeface="Arial" panose="020B0604020202020204" pitchFamily="34" charset="0"/>
              </a:rPr>
              <a:t>arrived at the testing location within five minutes of the scheduled time (according to the clock in the testing location or in the proctor’s possession), student will not be allowed to test. Any disability related-late arrivals must contact SAS immediately at </a:t>
            </a:r>
            <a:r>
              <a:rPr lang="en-US" sz="1200" dirty="0" smtClean="0">
                <a:latin typeface="Arial" panose="020B0604020202020204" pitchFamily="34" charset="0"/>
                <a:cs typeface="Arial" panose="020B0604020202020204" pitchFamily="34" charset="0"/>
                <a:hlinkClick r:id="rId3"/>
              </a:rPr>
              <a:t>accommodations@nu.edu</a:t>
            </a:r>
            <a:r>
              <a:rPr lang="en-US" sz="1200" dirty="0" smtClean="0">
                <a:latin typeface="Arial" panose="020B0604020202020204" pitchFamily="34" charset="0"/>
                <a:cs typeface="Arial" panose="020B0604020202020204" pitchFamily="34" charset="0"/>
              </a:rPr>
              <a:t> </a:t>
            </a:r>
            <a:r>
              <a:rPr lang="en-US" sz="1200" dirty="0" smtClean="0">
                <a:solidFill>
                  <a:schemeClr val="tx1"/>
                </a:solidFill>
                <a:latin typeface="Arial" panose="020B0604020202020204" pitchFamily="34" charset="0"/>
                <a:cs typeface="Arial" panose="020B0604020202020204" pitchFamily="34" charset="0"/>
              </a:rPr>
              <a:t>in order to determine if the student should reschedule or use the remainder of the time left to test.</a:t>
            </a:r>
          </a:p>
          <a:p>
            <a:pPr marL="285750" lvl="1">
              <a:buClr>
                <a:srgbClr val="002060"/>
              </a:buClr>
            </a:pPr>
            <a:endParaRPr lang="en-US" sz="1200" b="1" dirty="0">
              <a:latin typeface="Arial" panose="020B0604020202020204" pitchFamily="34" charset="0"/>
              <a:cs typeface="Arial" panose="020B0604020202020204" pitchFamily="34" charset="0"/>
            </a:endParaRPr>
          </a:p>
          <a:p>
            <a:pPr>
              <a:buClr>
                <a:srgbClr val="002060"/>
              </a:buClr>
            </a:pPr>
            <a:r>
              <a:rPr lang="en-US" sz="1400" b="1" dirty="0" smtClean="0">
                <a:solidFill>
                  <a:schemeClr val="tx1"/>
                </a:solidFill>
                <a:latin typeface="Arial" panose="020B0604020202020204" pitchFamily="34" charset="0"/>
                <a:cs typeface="Arial" panose="020B0604020202020204" pitchFamily="34" charset="0"/>
              </a:rPr>
              <a:t>Reschedule/Make Up Exams- </a:t>
            </a:r>
            <a:r>
              <a:rPr lang="en-US" sz="1200" dirty="0" smtClean="0">
                <a:solidFill>
                  <a:schemeClr val="tx1"/>
                </a:solidFill>
                <a:latin typeface="Arial" panose="020B0604020202020204" pitchFamily="34" charset="0"/>
                <a:cs typeface="Arial" panose="020B0604020202020204" pitchFamily="34" charset="0"/>
              </a:rPr>
              <a:t>Rescheduling an </a:t>
            </a:r>
            <a:r>
              <a:rPr lang="en-US" sz="1200" dirty="0">
                <a:solidFill>
                  <a:schemeClr val="tx1"/>
                </a:solidFill>
                <a:latin typeface="Arial" panose="020B0604020202020204" pitchFamily="34" charset="0"/>
                <a:cs typeface="Arial" panose="020B0604020202020204" pitchFamily="34" charset="0"/>
              </a:rPr>
              <a:t>exam can only be </a:t>
            </a:r>
            <a:r>
              <a:rPr lang="en-US" sz="1200" dirty="0" smtClean="0">
                <a:solidFill>
                  <a:schemeClr val="tx1"/>
                </a:solidFill>
                <a:latin typeface="Arial" panose="020B0604020202020204" pitchFamily="34" charset="0"/>
                <a:cs typeface="Arial" panose="020B0604020202020204" pitchFamily="34" charset="0"/>
              </a:rPr>
              <a:t>done with </a:t>
            </a:r>
            <a:r>
              <a:rPr lang="en-US" sz="1200" dirty="0">
                <a:solidFill>
                  <a:schemeClr val="tx1"/>
                </a:solidFill>
                <a:latin typeface="Arial" panose="020B0604020202020204" pitchFamily="34" charset="0"/>
                <a:cs typeface="Arial" panose="020B0604020202020204" pitchFamily="34" charset="0"/>
              </a:rPr>
              <a:t>professor approval. Students seeking to </a:t>
            </a:r>
            <a:r>
              <a:rPr lang="en-US" sz="1200" dirty="0" smtClean="0">
                <a:solidFill>
                  <a:schemeClr val="tx1"/>
                </a:solidFill>
                <a:latin typeface="Arial" panose="020B0604020202020204" pitchFamily="34" charset="0"/>
                <a:cs typeface="Arial" panose="020B0604020202020204" pitchFamily="34" charset="0"/>
              </a:rPr>
              <a:t>reschedule an exam or make up exam </a:t>
            </a:r>
            <a:r>
              <a:rPr lang="en-US" sz="1200" dirty="0">
                <a:solidFill>
                  <a:schemeClr val="tx1"/>
                </a:solidFill>
                <a:latin typeface="Arial" panose="020B0604020202020204" pitchFamily="34" charset="0"/>
                <a:cs typeface="Arial" panose="020B0604020202020204" pitchFamily="34" charset="0"/>
              </a:rPr>
              <a:t>should first obtain approval for the rescheduled date/time from the professor and submit a new Onsite Test Accommodation Request </a:t>
            </a:r>
            <a:r>
              <a:rPr lang="en-US" sz="1200" dirty="0" smtClean="0">
                <a:solidFill>
                  <a:schemeClr val="tx1"/>
                </a:solidFill>
                <a:latin typeface="Arial" panose="020B0604020202020204" pitchFamily="34" charset="0"/>
                <a:cs typeface="Arial" panose="020B0604020202020204" pitchFamily="34" charset="0"/>
              </a:rPr>
              <a:t>Form (OTARF) to </a:t>
            </a:r>
            <a:r>
              <a:rPr lang="en-US" sz="1200" dirty="0" smtClean="0">
                <a:latin typeface="Arial" panose="020B0604020202020204" pitchFamily="34" charset="0"/>
                <a:cs typeface="Arial" panose="020B0604020202020204" pitchFamily="34" charset="0"/>
                <a:hlinkClick r:id="rId3"/>
              </a:rPr>
              <a:t>accommodations@nu.edu</a:t>
            </a:r>
            <a:r>
              <a:rPr lang="en-US" sz="1200" dirty="0" smtClean="0">
                <a:latin typeface="Arial" panose="020B0604020202020204" pitchFamily="34" charset="0"/>
                <a:cs typeface="Arial" panose="020B0604020202020204" pitchFamily="34" charset="0"/>
              </a:rPr>
              <a:t>.  </a:t>
            </a:r>
            <a:r>
              <a:rPr lang="en-US" sz="1200" dirty="0">
                <a:solidFill>
                  <a:schemeClr val="tx1"/>
                </a:solidFill>
                <a:latin typeface="Arial" panose="020B0604020202020204" pitchFamily="34" charset="0"/>
                <a:cs typeface="Arial" panose="020B0604020202020204" pitchFamily="34" charset="0"/>
              </a:rPr>
              <a:t>All requests for rescheduled exams are required to be </a:t>
            </a:r>
            <a:r>
              <a:rPr lang="en-US" sz="1200" dirty="0" smtClean="0">
                <a:solidFill>
                  <a:schemeClr val="tx1"/>
                </a:solidFill>
                <a:latin typeface="Arial" panose="020B0604020202020204" pitchFamily="34" charset="0"/>
                <a:cs typeface="Arial" panose="020B0604020202020204" pitchFamily="34" charset="0"/>
              </a:rPr>
              <a:t>submitted to SAS </a:t>
            </a:r>
            <a:r>
              <a:rPr lang="en-US" sz="1200" dirty="0">
                <a:solidFill>
                  <a:schemeClr val="tx1"/>
                </a:solidFill>
                <a:latin typeface="Arial" panose="020B0604020202020204" pitchFamily="34" charset="0"/>
                <a:cs typeface="Arial" panose="020B0604020202020204" pitchFamily="34" charset="0"/>
              </a:rPr>
              <a:t>at least five business days before the rescheduled </a:t>
            </a:r>
            <a:r>
              <a:rPr lang="en-US" sz="1200" dirty="0" smtClean="0">
                <a:solidFill>
                  <a:schemeClr val="tx1"/>
                </a:solidFill>
                <a:latin typeface="Arial" panose="020B0604020202020204" pitchFamily="34" charset="0"/>
                <a:cs typeface="Arial" panose="020B0604020202020204" pitchFamily="34" charset="0"/>
              </a:rPr>
              <a:t>quiz/exam. </a:t>
            </a:r>
          </a:p>
          <a:p>
            <a:pPr>
              <a:buClr>
                <a:srgbClr val="002060"/>
              </a:buClr>
            </a:pPr>
            <a:endParaRPr lang="en-US" sz="1400" b="1" dirty="0">
              <a:latin typeface="Arial" panose="020B0604020202020204" pitchFamily="34" charset="0"/>
              <a:cs typeface="Arial" panose="020B0604020202020204" pitchFamily="34" charset="0"/>
            </a:endParaRPr>
          </a:p>
          <a:p>
            <a:pPr>
              <a:buClr>
                <a:srgbClr val="002060"/>
              </a:buClr>
            </a:pPr>
            <a:r>
              <a:rPr lang="en-US" sz="1400" b="1" dirty="0" smtClean="0">
                <a:solidFill>
                  <a:schemeClr val="tx1"/>
                </a:solidFill>
                <a:latin typeface="Arial" panose="020B0604020202020204" pitchFamily="34" charset="0"/>
                <a:cs typeface="Arial" panose="020B0604020202020204" pitchFamily="34" charset="0"/>
              </a:rPr>
              <a:t>Cancellation Policy- </a:t>
            </a:r>
            <a:r>
              <a:rPr lang="en-US" sz="1200" dirty="0" smtClean="0">
                <a:solidFill>
                  <a:schemeClr val="tx1"/>
                </a:solidFill>
                <a:latin typeface="Arial" panose="020B0604020202020204" pitchFamily="34" charset="0"/>
                <a:cs typeface="Arial" panose="020B0604020202020204" pitchFamily="34" charset="0"/>
              </a:rPr>
              <a:t>In </a:t>
            </a:r>
            <a:r>
              <a:rPr lang="en-US" sz="1200" dirty="0">
                <a:solidFill>
                  <a:schemeClr val="tx1"/>
                </a:solidFill>
                <a:latin typeface="Arial" panose="020B0604020202020204" pitchFamily="34" charset="0"/>
                <a:cs typeface="Arial" panose="020B0604020202020204" pitchFamily="34" charset="0"/>
              </a:rPr>
              <a:t>order to remain eligible for onsite test accommodations through Student Accessibility Services, it is the student’s responsibility to notify the office of cancellations as soon as possible, </a:t>
            </a:r>
            <a:r>
              <a:rPr lang="en-US" sz="1200" dirty="0" smtClean="0">
                <a:solidFill>
                  <a:schemeClr val="tx1"/>
                </a:solidFill>
                <a:latin typeface="Arial" panose="020B0604020202020204" pitchFamily="34" charset="0"/>
                <a:cs typeface="Arial" panose="020B0604020202020204" pitchFamily="34" charset="0"/>
              </a:rPr>
              <a:t>and at </a:t>
            </a:r>
            <a:r>
              <a:rPr lang="en-US" sz="1200" dirty="0">
                <a:solidFill>
                  <a:schemeClr val="tx1"/>
                </a:solidFill>
                <a:latin typeface="Arial" panose="020B0604020202020204" pitchFamily="34" charset="0"/>
                <a:cs typeface="Arial" panose="020B0604020202020204" pitchFamily="34" charset="0"/>
              </a:rPr>
              <a:t>least 24 hours in advance by e-mailing </a:t>
            </a:r>
            <a:r>
              <a:rPr lang="en-US" sz="1200" u="sng" dirty="0" smtClean="0">
                <a:solidFill>
                  <a:srgbClr val="002060"/>
                </a:solidFill>
                <a:latin typeface="Arial" panose="020B0604020202020204" pitchFamily="34" charset="0"/>
                <a:cs typeface="Arial" panose="020B0604020202020204" pitchFamily="34" charset="0"/>
                <a:hlinkClick r:id="rId3"/>
              </a:rPr>
              <a:t>accommodations@nu.edu</a:t>
            </a:r>
            <a:r>
              <a:rPr lang="en-US" sz="1200" dirty="0" smtClean="0">
                <a:solidFill>
                  <a:srgbClr val="002060"/>
                </a:solidFill>
                <a:latin typeface="Arial" panose="020B0604020202020204" pitchFamily="34" charset="0"/>
                <a:cs typeface="Arial" panose="020B0604020202020204" pitchFamily="34" charset="0"/>
              </a:rPr>
              <a:t>. </a:t>
            </a:r>
            <a:r>
              <a:rPr lang="en-US" sz="1200" u="sng" dirty="0" smtClean="0">
                <a:solidFill>
                  <a:srgbClr val="002060"/>
                </a:solidFill>
                <a:latin typeface="Arial" panose="020B0604020202020204" pitchFamily="34" charset="0"/>
                <a:cs typeface="Arial" panose="020B0604020202020204" pitchFamily="34" charset="0"/>
              </a:rPr>
              <a:t> </a:t>
            </a:r>
            <a:endParaRPr lang="en-US" sz="1200" dirty="0">
              <a:latin typeface="Arial" panose="020B0604020202020204" pitchFamily="34" charset="0"/>
              <a:cs typeface="Arial" panose="020B0604020202020204" pitchFamily="34" charset="0"/>
            </a:endParaRPr>
          </a:p>
          <a:p>
            <a:endParaRPr lang="en-US" b="1" dirty="0" smtClean="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46569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fade">
                                      <p:cBhvr>
                                        <p:cTn id="12" dur="500"/>
                                        <p:tgtEl>
                                          <p:spTgt spid="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4" end="4"/>
                                            </p:txEl>
                                          </p:spTgt>
                                        </p:tgtEl>
                                        <p:attrNameLst>
                                          <p:attrName>style.visibility</p:attrName>
                                        </p:attrNameLst>
                                      </p:cBhvr>
                                      <p:to>
                                        <p:strVal val="visible"/>
                                      </p:to>
                                    </p:set>
                                    <p:animEffect transition="in" filter="fade">
                                      <p:cBhvr>
                                        <p:cTn id="17" dur="500"/>
                                        <p:tgtEl>
                                          <p:spTgt spid="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6" end="6"/>
                                            </p:txEl>
                                          </p:spTgt>
                                        </p:tgtEl>
                                        <p:attrNameLst>
                                          <p:attrName>style.visibility</p:attrName>
                                        </p:attrNameLst>
                                      </p:cBhvr>
                                      <p:to>
                                        <p:strVal val="visible"/>
                                      </p:to>
                                    </p:set>
                                    <p:animEffect transition="in" filter="fade">
                                      <p:cBhvr>
                                        <p:cTn id="22" dur="500"/>
                                        <p:tgtEl>
                                          <p:spTgt spid="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2EC41354110F847963C5176C54DDF28" ma:contentTypeVersion="0" ma:contentTypeDescription="Create a new document." ma:contentTypeScope="" ma:versionID="7037087db890f63f43583dd3640e5f99">
  <xsd:schema xmlns:xsd="http://www.w3.org/2001/XMLSchema" xmlns:xs="http://www.w3.org/2001/XMLSchema" xmlns:p="http://schemas.microsoft.com/office/2006/metadata/properties" targetNamespace="http://schemas.microsoft.com/office/2006/metadata/properties" ma:root="true" ma:fieldsID="27b4a4f76bea50102067bc7ec8c6d4d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784239C-12F1-46A8-B240-08CD389ED65C}"/>
</file>

<file path=customXml/itemProps2.xml><?xml version="1.0" encoding="utf-8"?>
<ds:datastoreItem xmlns:ds="http://schemas.openxmlformats.org/officeDocument/2006/customXml" ds:itemID="{DFE87697-AAE0-48CD-87EB-2D488120E4D9}"/>
</file>

<file path=customXml/itemProps3.xml><?xml version="1.0" encoding="utf-8"?>
<ds:datastoreItem xmlns:ds="http://schemas.openxmlformats.org/officeDocument/2006/customXml" ds:itemID="{767A80AD-A0E9-45E8-B180-5A1CB307F6EB}"/>
</file>

<file path=docProps/app.xml><?xml version="1.0" encoding="utf-8"?>
<Properties xmlns="http://schemas.openxmlformats.org/officeDocument/2006/extended-properties" xmlns:vt="http://schemas.openxmlformats.org/officeDocument/2006/docPropsVTypes">
  <Template>Facet</Template>
  <TotalTime>15797</TotalTime>
  <Words>1131</Words>
  <Application>Microsoft Office PowerPoint</Application>
  <PresentationFormat>On-screen Show (4:3)</PresentationFormat>
  <Paragraphs>109</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Trebuchet MS</vt:lpstr>
      <vt:lpstr>Wingdings</vt:lpstr>
      <vt:lpstr>Wingdings 3</vt:lpstr>
      <vt:lpstr>Facet</vt:lpstr>
      <vt:lpstr>Student Accessibility Services Test Accommodation Orientation </vt:lpstr>
      <vt:lpstr>Test Accommodation Services Overview</vt:lpstr>
      <vt:lpstr>Agenda</vt:lpstr>
      <vt:lpstr>A) Student Responsibilities for Onsite Exams</vt:lpstr>
      <vt:lpstr>A-1: Read and Abide by the Test Accommodation Policies and Guidelines</vt:lpstr>
      <vt:lpstr>A-2: Provide a Copy of your Accommodation Letter to your Professor</vt:lpstr>
      <vt:lpstr>A-3: Complete an Onsite Test Accommodation Request Form</vt:lpstr>
      <vt:lpstr>B) Expectations and Day of Onsite Exam </vt:lpstr>
      <vt:lpstr>C) Additional Policies for Onsite Exams</vt:lpstr>
      <vt:lpstr>D) Student Responsibility for Online Exams</vt:lpstr>
      <vt:lpstr>E) Important Blackboard Information</vt:lpstr>
      <vt:lpstr>F) For Any Questions</vt:lpstr>
      <vt:lpstr>G) Final Step: Mandatory Test Orientation Checklist Form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IT Support Services</cp:lastModifiedBy>
  <cp:revision>186</cp:revision>
  <cp:lastPrinted>2016-06-16T20:57:51Z</cp:lastPrinted>
  <dcterms:created xsi:type="dcterms:W3CDTF">2014-03-24T18:10:16Z</dcterms:created>
  <dcterms:modified xsi:type="dcterms:W3CDTF">2017-06-05T23:36:31Z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0x01010022EC41354110F847963C5176C54DDF28</vt:lpwstr>
  </property>
</Properties>
</file>